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14" r:id="rId2"/>
    <p:sldId id="315" r:id="rId3"/>
    <p:sldId id="316" r:id="rId4"/>
    <p:sldId id="388" r:id="rId5"/>
    <p:sldId id="428" r:id="rId6"/>
    <p:sldId id="429" r:id="rId7"/>
    <p:sldId id="430" r:id="rId8"/>
    <p:sldId id="440" r:id="rId9"/>
    <p:sldId id="431" r:id="rId10"/>
    <p:sldId id="432" r:id="rId11"/>
    <p:sldId id="441" r:id="rId12"/>
    <p:sldId id="433" r:id="rId13"/>
    <p:sldId id="434" r:id="rId14"/>
    <p:sldId id="435" r:id="rId15"/>
    <p:sldId id="436" r:id="rId16"/>
    <p:sldId id="437" r:id="rId17"/>
    <p:sldId id="439" r:id="rId18"/>
    <p:sldId id="438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449" r:id="rId27"/>
    <p:sldId id="450" r:id="rId28"/>
    <p:sldId id="451" r:id="rId29"/>
    <p:sldId id="452" r:id="rId30"/>
    <p:sldId id="453" r:id="rId31"/>
    <p:sldId id="454" r:id="rId32"/>
    <p:sldId id="455" r:id="rId33"/>
    <p:sldId id="456" r:id="rId34"/>
    <p:sldId id="457" r:id="rId35"/>
    <p:sldId id="458" r:id="rId36"/>
    <p:sldId id="459" r:id="rId37"/>
    <p:sldId id="461" r:id="rId38"/>
    <p:sldId id="462" r:id="rId39"/>
    <p:sldId id="460" r:id="rId40"/>
    <p:sldId id="463" r:id="rId41"/>
    <p:sldId id="426" r:id="rId42"/>
    <p:sldId id="42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BBC93-A97B-4C31-B9A5-90E0720CA54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B89B9-28F5-4031-9329-A877E200F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7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D550-89B6-4135-8F93-48D196CD3735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50-89B6-4135-8F93-48D196CD3735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40E02-9D55-4A8C-AEC9-9E8E0537C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8214" y="3143250"/>
            <a:ext cx="5981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TITLE OF THE </a:t>
            </a:r>
            <a:r>
              <a:rPr lang="en-US" sz="2100" dirty="0" smtClean="0">
                <a:latin typeface="Book Antiqua" panose="02040602050305030304" pitchFamily="18" charset="0"/>
              </a:rPr>
              <a:t>TOPIC- SURGICAL ORTHODONTICS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8714" y="4877368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DEPARTMENT OF ORTHODONTICS AND DENTOFACIAL ORTHOPAEDICS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857250"/>
            <a:ext cx="1393371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INDICATION FOR ORTHOGNATHIC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Autofit/>
          </a:bodyPr>
          <a:lstStyle/>
          <a:p>
            <a:r>
              <a:rPr lang="en-US" sz="2400" b="1" dirty="0"/>
              <a:t>ABNORMALITIES OF THE </a:t>
            </a:r>
            <a:r>
              <a:rPr lang="en-US" sz="2400" b="1" dirty="0" smtClean="0"/>
              <a:t>MANDIBULAR BASE</a:t>
            </a:r>
          </a:p>
          <a:p>
            <a:r>
              <a:rPr lang="en-US" sz="2800" b="1" dirty="0" smtClean="0"/>
              <a:t>Mandibular </a:t>
            </a:r>
            <a:r>
              <a:rPr lang="en-US" sz="2800" b="1" dirty="0" err="1" smtClean="0"/>
              <a:t>Prognathism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dirty="0"/>
              <a:t>It could either be that the mandible is too large in </a:t>
            </a:r>
            <a:r>
              <a:rPr lang="en-US" dirty="0" smtClean="0"/>
              <a:t>all dimensions or </a:t>
            </a:r>
            <a:r>
              <a:rPr lang="en-US" dirty="0"/>
              <a:t>that the base </a:t>
            </a:r>
            <a:r>
              <a:rPr lang="en-US" dirty="0" smtClean="0"/>
              <a:t>of the </a:t>
            </a:r>
            <a:r>
              <a:rPr lang="en-US" dirty="0"/>
              <a:t>body is positioned </a:t>
            </a:r>
            <a:r>
              <a:rPr lang="en-US" dirty="0" smtClean="0"/>
              <a:t>anteriorly</a:t>
            </a:r>
          </a:p>
          <a:p>
            <a:r>
              <a:rPr lang="en-US" dirty="0"/>
              <a:t>Excess mandibular bone causes protrusion of the </a:t>
            </a:r>
            <a:r>
              <a:rPr lang="en-US" dirty="0" smtClean="0"/>
              <a:t>lower jaw </a:t>
            </a:r>
            <a:r>
              <a:rPr lang="en-US" dirty="0"/>
              <a:t>beyond the normal alignment with the upper </a:t>
            </a:r>
            <a:r>
              <a:rPr lang="en-US" dirty="0" smtClean="0"/>
              <a:t>jaw; with </a:t>
            </a:r>
            <a:r>
              <a:rPr lang="en-US" dirty="0"/>
              <a:t>a resultant Class III malocclusion.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3740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066800"/>
            <a:ext cx="3698585" cy="4953000"/>
          </a:xfrm>
          <a:prstGeom prst="rect">
            <a:avLst/>
          </a:prstGeom>
        </p:spPr>
      </p:pic>
      <p:pic>
        <p:nvPicPr>
          <p:cNvPr id="3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084943"/>
            <a:ext cx="3676814" cy="45393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TextBox 3"/>
          <p:cNvSpPr txBox="1"/>
          <p:nvPr/>
        </p:nvSpPr>
        <p:spPr>
          <a:xfrm>
            <a:off x="2133600" y="3200400"/>
            <a:ext cx="14478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50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INDICATION FOR ORTHOGNATHIC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Autofit/>
          </a:bodyPr>
          <a:lstStyle/>
          <a:p>
            <a:r>
              <a:rPr lang="en-US" sz="2400" b="1" dirty="0"/>
              <a:t>ABNORMALITIES OF THE </a:t>
            </a:r>
            <a:r>
              <a:rPr lang="en-US" sz="2400" b="1" dirty="0" smtClean="0"/>
              <a:t>MANDIBULAR BASE</a:t>
            </a:r>
          </a:p>
          <a:p>
            <a:r>
              <a:rPr lang="en-US" sz="2800" b="1" dirty="0" smtClean="0"/>
              <a:t>Mandibular Asymmetry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dirty="0" smtClean="0"/>
              <a:t>The </a:t>
            </a:r>
            <a:r>
              <a:rPr lang="en-US" dirty="0"/>
              <a:t>two halves of the base of the mandible </a:t>
            </a:r>
            <a:r>
              <a:rPr lang="en-US" dirty="0" smtClean="0"/>
              <a:t>have unequal dimensions</a:t>
            </a:r>
          </a:p>
          <a:p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may be seen in patients </a:t>
            </a:r>
            <a:r>
              <a:rPr lang="en-US" dirty="0" smtClean="0"/>
              <a:t>with </a:t>
            </a:r>
            <a:r>
              <a:rPr lang="en-US" dirty="0" err="1" smtClean="0"/>
              <a:t>hemimandibular</a:t>
            </a:r>
            <a:r>
              <a:rPr lang="en-US" dirty="0" smtClean="0"/>
              <a:t> </a:t>
            </a:r>
            <a:r>
              <a:rPr lang="en-US" dirty="0"/>
              <a:t>hyperplasia, </a:t>
            </a:r>
            <a:r>
              <a:rPr lang="en-US" dirty="0" err="1"/>
              <a:t>hemimandibular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hypertrophy. 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halves of the base of the mandible</a:t>
            </a:r>
            <a:br>
              <a:rPr lang="en-US" dirty="0"/>
            </a:br>
            <a:r>
              <a:rPr lang="en-US" dirty="0"/>
              <a:t>may have equal dimensions but may be shifted to </a:t>
            </a:r>
            <a:r>
              <a:rPr lang="en-US" dirty="0" smtClean="0"/>
              <a:t>one side</a:t>
            </a:r>
            <a:r>
              <a:rPr lang="en-US" dirty="0"/>
              <a:t>; this is called </a:t>
            </a:r>
            <a:r>
              <a:rPr lang="en-US" dirty="0" err="1"/>
              <a:t>lateromandibulism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87624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INDICATION FOR ORTHOGNATHIC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Autofit/>
          </a:bodyPr>
          <a:lstStyle/>
          <a:p>
            <a:r>
              <a:rPr lang="en-US" b="1" dirty="0"/>
              <a:t>ABNORMALITIES OF THE CHIN</a:t>
            </a:r>
            <a:br>
              <a:rPr lang="en-US" b="1" dirty="0"/>
            </a:br>
            <a:r>
              <a:rPr lang="en-US" dirty="0"/>
              <a:t>The chin should be evaluated separately from </a:t>
            </a:r>
            <a:r>
              <a:rPr lang="en-US" dirty="0" smtClean="0"/>
              <a:t>the mandible.</a:t>
            </a:r>
          </a:p>
          <a:p>
            <a:r>
              <a:rPr lang="en-US" dirty="0" smtClean="0"/>
              <a:t>The </a:t>
            </a:r>
            <a:r>
              <a:rPr lang="en-US" dirty="0"/>
              <a:t>chin prominence includes both bone</a:t>
            </a:r>
            <a:br>
              <a:rPr lang="en-US" dirty="0"/>
            </a:br>
            <a:r>
              <a:rPr lang="en-US" dirty="0"/>
              <a:t>and soft tissue that may require separate </a:t>
            </a:r>
            <a:r>
              <a:rPr lang="en-US" dirty="0" smtClean="0"/>
              <a:t>surgical management</a:t>
            </a:r>
            <a:r>
              <a:rPr lang="en-US" dirty="0"/>
              <a:t>. Common abnormalities are:</a:t>
            </a:r>
            <a:br>
              <a:rPr lang="en-US" dirty="0"/>
            </a:br>
            <a:r>
              <a:rPr lang="en-US" b="1" dirty="0" err="1"/>
              <a:t>Macrogenia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 smtClean="0"/>
              <a:t>Microgenia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18560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PLANNING ORTHOGNATHIC </a:t>
            </a:r>
            <a:r>
              <a:rPr lang="en-US" b="1" dirty="0"/>
              <a:t>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CLINICAL </a:t>
            </a:r>
            <a:r>
              <a:rPr lang="en-US" sz="2800" b="1" dirty="0"/>
              <a:t>EXAMINATION</a:t>
            </a:r>
            <a:br>
              <a:rPr lang="en-US" sz="2800" b="1" dirty="0"/>
            </a:br>
            <a:r>
              <a:rPr lang="en-US" sz="2800" dirty="0"/>
              <a:t>This should include a general medical examination </a:t>
            </a:r>
            <a:r>
              <a:rPr lang="en-US" sz="2800" dirty="0" smtClean="0"/>
              <a:t>to rule </a:t>
            </a:r>
            <a:r>
              <a:rPr lang="en-US" sz="2800" dirty="0"/>
              <a:t>out any systemic disorders, e.g. acromegaly. </a:t>
            </a:r>
            <a:endParaRPr lang="en-US" sz="2800" dirty="0" smtClean="0"/>
          </a:p>
          <a:p>
            <a:r>
              <a:rPr lang="en-US" sz="2800" dirty="0" smtClean="0"/>
              <a:t>Local</a:t>
            </a:r>
            <a:r>
              <a:rPr lang="en-US" sz="2800" dirty="0"/>
              <a:t> </a:t>
            </a:r>
            <a:r>
              <a:rPr lang="en-US" sz="2800" dirty="0" smtClean="0"/>
              <a:t>oral </a:t>
            </a:r>
            <a:r>
              <a:rPr lang="en-US" sz="2800" dirty="0"/>
              <a:t>examination should include overall dental </a:t>
            </a:r>
            <a:r>
              <a:rPr lang="en-US" sz="2800" dirty="0" smtClean="0"/>
              <a:t>health.</a:t>
            </a:r>
          </a:p>
          <a:p>
            <a:r>
              <a:rPr lang="en-US" sz="2800" dirty="0" smtClean="0"/>
              <a:t>Any </a:t>
            </a:r>
            <a:r>
              <a:rPr lang="en-US" sz="2800" dirty="0"/>
              <a:t>pulpal or periodontal infections should </a:t>
            </a:r>
            <a:r>
              <a:rPr lang="en-US" sz="2800" dirty="0" smtClean="0"/>
              <a:t>be eradicated </a:t>
            </a:r>
            <a:r>
              <a:rPr lang="en-US" sz="2800" dirty="0"/>
              <a:t>before surgery.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TMJ is assessed for </a:t>
            </a:r>
            <a:r>
              <a:rPr lang="en-US" sz="2800" dirty="0" smtClean="0"/>
              <a:t>any pre-existing </a:t>
            </a:r>
            <a:r>
              <a:rPr lang="en-US" sz="2800" dirty="0"/>
              <a:t>pathology, e.g. clicking, </a:t>
            </a:r>
            <a:r>
              <a:rPr lang="en-US" sz="2800" dirty="0" smtClean="0"/>
              <a:t>locking, tenderness</a:t>
            </a:r>
            <a:r>
              <a:rPr lang="en-US" sz="2800" dirty="0"/>
              <a:t>, deviation, etc. </a:t>
            </a:r>
            <a:endParaRPr lang="en-US" sz="28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28086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PLANNING ORTHOGNATHIC </a:t>
            </a:r>
            <a:r>
              <a:rPr lang="en-US" b="1" dirty="0"/>
              <a:t>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Autofit/>
          </a:bodyPr>
          <a:lstStyle/>
          <a:p>
            <a:r>
              <a:rPr lang="en-US" b="1" dirty="0"/>
              <a:t>RADIOLOGICAL EXAMINATION</a:t>
            </a:r>
            <a:br>
              <a:rPr lang="en-US" b="1" dirty="0"/>
            </a:br>
            <a:r>
              <a:rPr lang="en-US" dirty="0"/>
              <a:t>A complete </a:t>
            </a:r>
            <a:r>
              <a:rPr lang="en-US" dirty="0" smtClean="0"/>
              <a:t>dental and skeletal </a:t>
            </a:r>
            <a:r>
              <a:rPr lang="en-US" dirty="0"/>
              <a:t>radiographic survey can be </a:t>
            </a:r>
            <a:r>
              <a:rPr lang="en-US" dirty="0" smtClean="0"/>
              <a:t>done with </a:t>
            </a:r>
            <a:r>
              <a:rPr lang="en-US" dirty="0"/>
              <a:t>an </a:t>
            </a:r>
            <a:r>
              <a:rPr lang="en-US" dirty="0" smtClean="0"/>
              <a:t>OPG, lateral </a:t>
            </a:r>
            <a:r>
              <a:rPr lang="en-US" dirty="0" err="1" smtClean="0"/>
              <a:t>cephalogram</a:t>
            </a:r>
            <a:r>
              <a:rPr lang="en-US" dirty="0" smtClean="0"/>
              <a:t>, frontal </a:t>
            </a:r>
            <a:r>
              <a:rPr lang="en-US" dirty="0" err="1" smtClean="0"/>
              <a:t>xray</a:t>
            </a:r>
            <a:r>
              <a:rPr lang="en-US" dirty="0" smtClean="0"/>
              <a:t>, </a:t>
            </a:r>
            <a:r>
              <a:rPr lang="en-US" dirty="0" err="1" smtClean="0"/>
              <a:t>submentovertex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X-ray will also aid in the determination of the</a:t>
            </a:r>
            <a:br>
              <a:rPr lang="en-US" dirty="0"/>
            </a:br>
            <a:r>
              <a:rPr lang="en-US" dirty="0"/>
              <a:t>stability of teeth in the supporting tissue and their</a:t>
            </a:r>
            <a:br>
              <a:rPr lang="en-US" dirty="0"/>
            </a:br>
            <a:r>
              <a:rPr lang="en-US" dirty="0"/>
              <a:t>ability to withstand the stresses of fixation devices </a:t>
            </a:r>
            <a:r>
              <a:rPr lang="en-US" dirty="0" smtClean="0"/>
              <a:t>and immobilization</a:t>
            </a:r>
            <a:r>
              <a:rPr lang="en-US" dirty="0"/>
              <a:t>.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72594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PLANNING ORTHOGNATHIC </a:t>
            </a:r>
            <a:r>
              <a:rPr lang="en-US" b="1" dirty="0"/>
              <a:t>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Autofit/>
          </a:bodyPr>
          <a:lstStyle/>
          <a:p>
            <a:r>
              <a:rPr lang="en-US" b="1" dirty="0"/>
              <a:t>RADIOLOGICAL EXAMINATION</a:t>
            </a:r>
            <a:br>
              <a:rPr lang="en-US" b="1" dirty="0"/>
            </a:br>
            <a:r>
              <a:rPr lang="en-US" dirty="0" smtClean="0"/>
              <a:t>Any </a:t>
            </a:r>
            <a:r>
              <a:rPr lang="en-US" dirty="0"/>
              <a:t>impacted/embedded or </a:t>
            </a:r>
            <a:r>
              <a:rPr lang="en-US" dirty="0" smtClean="0"/>
              <a:t>ectopic teeth</a:t>
            </a:r>
            <a:r>
              <a:rPr lang="en-US" dirty="0"/>
              <a:t>, which may come in the line of the </a:t>
            </a:r>
            <a:r>
              <a:rPr lang="en-US" dirty="0" smtClean="0"/>
              <a:t>osteotomy cut</a:t>
            </a:r>
            <a:r>
              <a:rPr lang="en-US" dirty="0"/>
              <a:t>, should be preferably extracted 6 months prior to</a:t>
            </a:r>
            <a:br>
              <a:rPr lang="en-US" dirty="0"/>
            </a:br>
            <a:r>
              <a:rPr lang="en-US" dirty="0"/>
              <a:t>surgery. </a:t>
            </a:r>
            <a:endParaRPr lang="en-US" dirty="0" smtClean="0"/>
          </a:p>
          <a:p>
            <a:r>
              <a:rPr lang="en-US" dirty="0" smtClean="0"/>
              <a:t>The flare of the rami is assessed on a </a:t>
            </a:r>
            <a:r>
              <a:rPr lang="en-US" dirty="0" err="1" smtClean="0"/>
              <a:t>submentovertex</a:t>
            </a:r>
            <a:r>
              <a:rPr lang="en-US" dirty="0" smtClean="0"/>
              <a:t> view when intraoral approach for ramus osteotomy is planned</a:t>
            </a:r>
            <a:br>
              <a:rPr lang="en-US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71436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95400"/>
            <a:ext cx="3611289" cy="4419600"/>
          </a:xfrm>
          <a:prstGeom prst="rect">
            <a:avLst/>
          </a:prstGeom>
        </p:spPr>
      </p:pic>
      <p:pic>
        <p:nvPicPr>
          <p:cNvPr id="3" name="Google Shape;179;p25" descr="C:\Users\Dr. Gaurav\Desktop\GAURAV\Gaurav Patients\13. As Ham\AS HAM SHELEEL 2535142 AGE 20 M  CEPH .jpg"/>
          <p:cNvPicPr preferRelativeResize="0"/>
          <p:nvPr/>
        </p:nvPicPr>
        <p:blipFill rotWithShape="1">
          <a:blip r:embed="rId3">
            <a:alphaModFix/>
          </a:blip>
          <a:srcRect b="2410"/>
          <a:stretch/>
        </p:blipFill>
        <p:spPr>
          <a:xfrm>
            <a:off x="762000" y="1133307"/>
            <a:ext cx="3611289" cy="4743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280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PLANNING ORTHOGNATHIC </a:t>
            </a:r>
            <a:r>
              <a:rPr lang="en-US" b="1" dirty="0"/>
              <a:t>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CEPHALOMETRIC EVALUATION</a:t>
            </a:r>
          </a:p>
          <a:p>
            <a:r>
              <a:rPr lang="en-US" sz="2800" dirty="0"/>
              <a:t>This is essential for preoperative evaluation of </a:t>
            </a:r>
            <a:r>
              <a:rPr lang="en-US" sz="2800" dirty="0" smtClean="0"/>
              <a:t>all patients </a:t>
            </a:r>
            <a:r>
              <a:rPr lang="en-US" sz="2800" dirty="0"/>
              <a:t>regardless of the type of </a:t>
            </a:r>
            <a:r>
              <a:rPr lang="en-US" sz="2800" dirty="0" smtClean="0"/>
              <a:t>deformity.</a:t>
            </a:r>
          </a:p>
          <a:p>
            <a:r>
              <a:rPr lang="en-US" sz="2800" dirty="0" smtClean="0"/>
              <a:t>Lateral </a:t>
            </a:r>
            <a:r>
              <a:rPr lang="en-US" sz="2800" dirty="0" err="1" smtClean="0"/>
              <a:t>cephalogram</a:t>
            </a:r>
            <a:r>
              <a:rPr lang="en-US" sz="2800" dirty="0" smtClean="0"/>
              <a:t> and/or anteroposterior </a:t>
            </a:r>
            <a:r>
              <a:rPr lang="en-US" sz="2800" dirty="0" err="1" smtClean="0"/>
              <a:t>cephalogram</a:t>
            </a:r>
            <a:r>
              <a:rPr lang="en-US" sz="2800" dirty="0" smtClean="0"/>
              <a:t> in </a:t>
            </a:r>
            <a:r>
              <a:rPr lang="en-US" sz="2800" dirty="0"/>
              <a:t>asymmetry </a:t>
            </a:r>
            <a:r>
              <a:rPr lang="en-US" sz="2800" dirty="0" smtClean="0"/>
              <a:t>cases is most helpful </a:t>
            </a:r>
            <a:r>
              <a:rPr lang="en-US" sz="2800" dirty="0"/>
              <a:t>in determining precisely the location of </a:t>
            </a:r>
            <a:r>
              <a:rPr lang="en-US" sz="2800" dirty="0" smtClean="0"/>
              <a:t>the deformity </a:t>
            </a:r>
            <a:r>
              <a:rPr lang="en-US" sz="2800" dirty="0"/>
              <a:t>and in </a:t>
            </a:r>
            <a:r>
              <a:rPr lang="en-US" sz="2800" dirty="0" smtClean="0"/>
              <a:t>selecting the </a:t>
            </a:r>
            <a:r>
              <a:rPr lang="en-US" sz="2800" dirty="0"/>
              <a:t>proper operative </a:t>
            </a:r>
            <a:r>
              <a:rPr lang="en-US" sz="2800" dirty="0" smtClean="0"/>
              <a:t>sites for </a:t>
            </a:r>
            <a:r>
              <a:rPr lang="en-US" sz="2800" dirty="0"/>
              <a:t>surgical correction. </a:t>
            </a:r>
            <a:endParaRPr lang="en-US" sz="2800" dirty="0" smtClean="0"/>
          </a:p>
          <a:p>
            <a:r>
              <a:rPr lang="en-US" sz="2800" dirty="0" smtClean="0"/>
              <a:t>Soft </a:t>
            </a:r>
            <a:r>
              <a:rPr lang="en-US" sz="2800" dirty="0"/>
              <a:t>tissue outline on </a:t>
            </a:r>
            <a:r>
              <a:rPr lang="en-US" sz="2800" dirty="0" smtClean="0"/>
              <a:t>the </a:t>
            </a:r>
            <a:r>
              <a:rPr lang="en-US" sz="2800" dirty="0" err="1" smtClean="0"/>
              <a:t>cephalogram</a:t>
            </a:r>
            <a:r>
              <a:rPr lang="en-US" sz="2800" dirty="0" smtClean="0"/>
              <a:t> </a:t>
            </a:r>
            <a:r>
              <a:rPr lang="en-US" sz="2800" dirty="0"/>
              <a:t>is marked by painting barium on </a:t>
            </a:r>
            <a:r>
              <a:rPr lang="en-US" sz="2800" dirty="0" smtClean="0"/>
              <a:t>the midline </a:t>
            </a:r>
            <a:r>
              <a:rPr lang="en-US" sz="2800" dirty="0"/>
              <a:t>of the patient’s face prior to shooting </a:t>
            </a:r>
            <a:r>
              <a:rPr lang="en-US" sz="2800" dirty="0" smtClean="0"/>
              <a:t>the radiograph</a:t>
            </a:r>
            <a:r>
              <a:rPr lang="en-US" sz="2800" dirty="0"/>
              <a:t>.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65747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PLANNING ORTHOGNATHIC </a:t>
            </a:r>
            <a:r>
              <a:rPr lang="en-US" b="1" dirty="0"/>
              <a:t>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25963"/>
          </a:xfrm>
        </p:spPr>
        <p:txBody>
          <a:bodyPr>
            <a:noAutofit/>
          </a:bodyPr>
          <a:lstStyle/>
          <a:p>
            <a:r>
              <a:rPr lang="en-US" b="1" dirty="0"/>
              <a:t>STUDY MODELS</a:t>
            </a:r>
            <a:br>
              <a:rPr lang="en-US" b="1" dirty="0"/>
            </a:br>
            <a:r>
              <a:rPr lang="en-US" sz="2800" dirty="0"/>
              <a:t>Two sets of dental stone models are constructed </a:t>
            </a:r>
            <a:r>
              <a:rPr lang="en-US" sz="2800" dirty="0" smtClean="0"/>
              <a:t>from the </a:t>
            </a:r>
            <a:r>
              <a:rPr lang="en-US" sz="2800" dirty="0"/>
              <a:t>patient’s impressions. </a:t>
            </a:r>
            <a:endParaRPr lang="en-US" sz="2800" dirty="0" smtClean="0"/>
          </a:p>
          <a:p>
            <a:r>
              <a:rPr lang="en-US" sz="2800" dirty="0" smtClean="0"/>
              <a:t>Bite </a:t>
            </a:r>
            <a:r>
              <a:rPr lang="en-US" sz="2800" dirty="0"/>
              <a:t>registration is </a:t>
            </a:r>
            <a:r>
              <a:rPr lang="en-US" sz="2800" dirty="0" smtClean="0"/>
              <a:t>useful while </a:t>
            </a:r>
            <a:r>
              <a:rPr lang="en-US" sz="2800" dirty="0"/>
              <a:t>mounting the models on an articulator.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800" dirty="0"/>
              <a:t>T</a:t>
            </a:r>
            <a:r>
              <a:rPr lang="en-US" sz="2800" dirty="0" smtClean="0"/>
              <a:t>hey </a:t>
            </a:r>
            <a:r>
              <a:rPr lang="en-US" sz="2800" dirty="0"/>
              <a:t>provide a permanent </a:t>
            </a:r>
            <a:r>
              <a:rPr lang="en-US" sz="2800" dirty="0" smtClean="0"/>
              <a:t>3-D </a:t>
            </a:r>
            <a:r>
              <a:rPr lang="en-US" sz="2800" dirty="0"/>
              <a:t>record of the dental and </a:t>
            </a:r>
            <a:r>
              <a:rPr lang="en-US" sz="2800" dirty="0" smtClean="0"/>
              <a:t>underlying skeletal </a:t>
            </a:r>
            <a:r>
              <a:rPr lang="en-US" sz="2800" dirty="0"/>
              <a:t>structures. </a:t>
            </a:r>
            <a:endParaRPr lang="en-US" sz="2800" dirty="0" smtClean="0"/>
          </a:p>
          <a:p>
            <a:r>
              <a:rPr lang="en-US" sz="2800" dirty="0" smtClean="0"/>
              <a:t>They </a:t>
            </a:r>
            <a:r>
              <a:rPr lang="en-US" sz="2800" dirty="0"/>
              <a:t>also present the </a:t>
            </a:r>
            <a:r>
              <a:rPr lang="en-US" sz="2800" dirty="0" smtClean="0"/>
              <a:t>various permutations </a:t>
            </a:r>
            <a:r>
              <a:rPr lang="en-US" sz="2800" dirty="0"/>
              <a:t>of movement area involved that </a:t>
            </a:r>
            <a:r>
              <a:rPr lang="en-US" sz="2800" dirty="0" smtClean="0"/>
              <a:t>will need </a:t>
            </a:r>
            <a:r>
              <a:rPr lang="en-US" sz="2800" dirty="0"/>
              <a:t>to be explored to correct the presenting </a:t>
            </a:r>
            <a:r>
              <a:rPr lang="en-US" sz="2800" dirty="0" smtClean="0"/>
              <a:t>facial and </a:t>
            </a:r>
            <a:r>
              <a:rPr lang="en-US" sz="2800" dirty="0"/>
              <a:t>jaw disharmony. </a:t>
            </a:r>
            <a:endParaRPr lang="en-US" sz="2800" dirty="0" smtClean="0"/>
          </a:p>
          <a:p>
            <a:r>
              <a:rPr lang="en-US" sz="2800" dirty="0" smtClean="0"/>
              <a:t>A </a:t>
            </a:r>
            <a:r>
              <a:rPr lang="en-US" sz="2800" dirty="0"/>
              <a:t>second articulated set is </a:t>
            </a:r>
            <a:r>
              <a:rPr lang="en-US" sz="2800" dirty="0" smtClean="0"/>
              <a:t>used as </a:t>
            </a:r>
            <a:r>
              <a:rPr lang="en-US" sz="2800" dirty="0"/>
              <a:t>working models on which mock surgery is performed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3791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5617" y="1458435"/>
            <a:ext cx="6945086" cy="8273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791350"/>
              </p:ext>
            </p:extLst>
          </p:nvPr>
        </p:nvGraphicFramePr>
        <p:xfrm>
          <a:off x="1953905" y="2645769"/>
          <a:ext cx="6096000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354780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522061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2827659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CORE AREAS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DOMAIN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CATEGORY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39008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INTRODUCTION 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AFFECTIVE</a:t>
                      </a:r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DESIRE TO KNOW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219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Minor Surgery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AFFECTIVE</a:t>
                      </a:r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DESIRE TO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51717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Frenectomy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PSYCHOMOTOR</a:t>
                      </a:r>
                    </a:p>
                    <a:p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NICE TO KNOW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855685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Removal</a:t>
                      </a:r>
                      <a:r>
                        <a:rPr lang="en-US" sz="1800" baseline="0" dirty="0" smtClean="0"/>
                        <a:t> of supernumerary teeth &amp; </a:t>
                      </a:r>
                      <a:r>
                        <a:rPr lang="en-US" sz="1800" baseline="0" dirty="0" err="1" smtClean="0"/>
                        <a:t>odontomes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PSYCHOMOTOR</a:t>
                      </a:r>
                    </a:p>
                    <a:p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MUST KNOW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7034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Surgical Exposure of Impacted Teeth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PSYCHOMOTOR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MUST KNOW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629162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Corticotomy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PSYCHOMOTOR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MUST KNOW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311027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Osteotomy</a:t>
                      </a:r>
                      <a:r>
                        <a:rPr lang="en-US" sz="1800" baseline="0" dirty="0" smtClean="0"/>
                        <a:t> for RME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PSYCHOMOTOR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NICE TO KNOW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2088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5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PLANNING ORTHOGNATHIC </a:t>
            </a:r>
            <a:r>
              <a:rPr lang="en-US" b="1" dirty="0"/>
              <a:t>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25963"/>
          </a:xfrm>
        </p:spPr>
        <p:txBody>
          <a:bodyPr>
            <a:noAutofit/>
          </a:bodyPr>
          <a:lstStyle/>
          <a:p>
            <a:r>
              <a:rPr lang="en-US" b="1" dirty="0"/>
              <a:t>MODEL SURGERY</a:t>
            </a:r>
            <a:br>
              <a:rPr lang="en-US" b="1" dirty="0"/>
            </a:br>
            <a:r>
              <a:rPr lang="en-US" dirty="0" smtClean="0"/>
              <a:t>A surgical </a:t>
            </a:r>
            <a:r>
              <a:rPr lang="en-US" dirty="0"/>
              <a:t>plan is </a:t>
            </a:r>
            <a:r>
              <a:rPr lang="en-US" dirty="0" smtClean="0"/>
              <a:t>decided upon </a:t>
            </a:r>
            <a:r>
              <a:rPr lang="en-US" dirty="0"/>
              <a:t>and then the surgery is simulated on </a:t>
            </a:r>
            <a:r>
              <a:rPr lang="en-US" dirty="0" smtClean="0"/>
              <a:t>articulated working </a:t>
            </a:r>
            <a:r>
              <a:rPr lang="en-US" dirty="0"/>
              <a:t>models.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models are cut and </a:t>
            </a:r>
            <a:r>
              <a:rPr lang="en-US" dirty="0" smtClean="0"/>
              <a:t>repositioned in </a:t>
            </a:r>
            <a:r>
              <a:rPr lang="en-US" dirty="0"/>
              <a:t>the desirable position and the segments secured in</a:t>
            </a:r>
            <a:br>
              <a:rPr lang="en-US" dirty="0"/>
            </a:br>
            <a:r>
              <a:rPr lang="en-US" dirty="0"/>
              <a:t>their new position with sticky wax. </a:t>
            </a:r>
            <a:endParaRPr lang="en-US" dirty="0" smtClean="0"/>
          </a:p>
          <a:p>
            <a:r>
              <a:rPr lang="en-US" dirty="0" smtClean="0"/>
              <a:t>The occlusion achieved </a:t>
            </a:r>
            <a:r>
              <a:rPr lang="en-US" dirty="0"/>
              <a:t>is evaluated for stability and any </a:t>
            </a:r>
            <a:r>
              <a:rPr lang="en-US" dirty="0" smtClean="0"/>
              <a:t>modifi</a:t>
            </a:r>
            <a:r>
              <a:rPr lang="en-US" dirty="0"/>
              <a:t>cations required noted. </a:t>
            </a:r>
            <a:endParaRPr lang="en-US" dirty="0" smtClean="0"/>
          </a:p>
          <a:p>
            <a:r>
              <a:rPr lang="en-US" dirty="0" smtClean="0"/>
              <a:t>Splints </a:t>
            </a:r>
            <a:r>
              <a:rPr lang="en-US" dirty="0"/>
              <a:t>are then </a:t>
            </a:r>
            <a:r>
              <a:rPr lang="en-US" dirty="0" smtClean="0"/>
              <a:t>constructed which </a:t>
            </a:r>
            <a:r>
              <a:rPr lang="en-US" dirty="0"/>
              <a:t>are of immense help during surgery.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40715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53212"/>
            <a:ext cx="4226911" cy="3402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43000"/>
            <a:ext cx="4032175" cy="482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49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ORTHOGNATHIC SURGERIES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25963"/>
          </a:xfrm>
        </p:spPr>
        <p:txBody>
          <a:bodyPr>
            <a:noAutofit/>
          </a:bodyPr>
          <a:lstStyle/>
          <a:p>
            <a:r>
              <a:rPr lang="en-US" b="1" dirty="0"/>
              <a:t>ANTEROPOSTERIOR CORRECTION</a:t>
            </a:r>
            <a:br>
              <a:rPr lang="en-US" b="1" dirty="0"/>
            </a:br>
            <a:r>
              <a:rPr lang="en-US" sz="2800" b="1" dirty="0"/>
              <a:t>Maxillary Surgery</a:t>
            </a:r>
            <a:br>
              <a:rPr lang="en-US" sz="2800" b="1" dirty="0"/>
            </a:br>
            <a:r>
              <a:rPr lang="en-US" sz="2800" b="1" i="1" dirty="0"/>
              <a:t>Advancement </a:t>
            </a:r>
            <a:r>
              <a:rPr lang="en-US" sz="2800" dirty="0"/>
              <a:t>Le-Fort I </a:t>
            </a:r>
            <a:r>
              <a:rPr lang="en-US" sz="2800" dirty="0" err="1" smtClean="0"/>
              <a:t>downfracture</a:t>
            </a:r>
            <a:r>
              <a:rPr lang="en-US" sz="2800" dirty="0" smtClean="0"/>
              <a:t> </a:t>
            </a:r>
            <a:r>
              <a:rPr lang="en-US" sz="2800" dirty="0"/>
              <a:t>and advancement is the preferred </a:t>
            </a:r>
            <a:r>
              <a:rPr lang="en-US" sz="2800" dirty="0" smtClean="0"/>
              <a:t>technique for </a:t>
            </a:r>
            <a:r>
              <a:rPr lang="en-US" sz="2800" dirty="0"/>
              <a:t>maxillary </a:t>
            </a:r>
            <a:r>
              <a:rPr lang="en-US" sz="2800" dirty="0" err="1"/>
              <a:t>retrognathism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b="1" i="1" dirty="0" smtClean="0"/>
              <a:t>Retraction </a:t>
            </a:r>
            <a:r>
              <a:rPr lang="en-US" sz="2800" dirty="0" err="1"/>
              <a:t>Retraction</a:t>
            </a:r>
            <a:r>
              <a:rPr lang="en-US" sz="2800" dirty="0"/>
              <a:t> of a Le-Fort I segment is </a:t>
            </a:r>
            <a:r>
              <a:rPr lang="en-US" sz="2800" dirty="0" smtClean="0"/>
              <a:t>difficult because </a:t>
            </a:r>
            <a:r>
              <a:rPr lang="en-US" sz="2800" dirty="0"/>
              <a:t>of the presence of the </a:t>
            </a:r>
            <a:r>
              <a:rPr lang="en-US" sz="2800" dirty="0" err="1" smtClean="0"/>
              <a:t>pterygomandibular</a:t>
            </a:r>
            <a:r>
              <a:rPr lang="en-US" sz="2800" dirty="0"/>
              <a:t> </a:t>
            </a:r>
            <a:r>
              <a:rPr lang="en-US" sz="2800" dirty="0" smtClean="0"/>
              <a:t>plates </a:t>
            </a:r>
            <a:r>
              <a:rPr lang="en-US" sz="2800" dirty="0"/>
              <a:t>and </a:t>
            </a:r>
            <a:r>
              <a:rPr lang="en-US" sz="2800" dirty="0" smtClean="0"/>
              <a:t>tuberosity.</a:t>
            </a:r>
          </a:p>
          <a:p>
            <a:r>
              <a:rPr lang="en-US" sz="2800" dirty="0" smtClean="0"/>
              <a:t>Therefore </a:t>
            </a:r>
            <a:r>
              <a:rPr lang="en-US" sz="2800" dirty="0"/>
              <a:t>anterior </a:t>
            </a:r>
            <a:r>
              <a:rPr lang="en-US" sz="2800" dirty="0" smtClean="0"/>
              <a:t>segmental osteotomy </a:t>
            </a:r>
            <a:r>
              <a:rPr lang="en-US" sz="2800" dirty="0"/>
              <a:t>(</a:t>
            </a:r>
            <a:r>
              <a:rPr lang="en-US" sz="2800" b="1" dirty="0" err="1"/>
              <a:t>Wassmund</a:t>
            </a:r>
            <a:r>
              <a:rPr lang="en-US" sz="2800" b="1" dirty="0"/>
              <a:t> </a:t>
            </a:r>
            <a:r>
              <a:rPr lang="en-US" sz="2800" b="1" dirty="0" smtClean="0"/>
              <a:t>or</a:t>
            </a:r>
            <a:r>
              <a:rPr lang="en-US" sz="2800" b="1" dirty="0"/>
              <a:t> </a:t>
            </a:r>
            <a:r>
              <a:rPr lang="en-US" sz="2800" b="1" dirty="0" err="1" smtClean="0"/>
              <a:t>Wunderer</a:t>
            </a:r>
            <a:r>
              <a:rPr lang="en-US" sz="2800" b="1" dirty="0" smtClean="0"/>
              <a:t> </a:t>
            </a:r>
            <a:r>
              <a:rPr lang="en-US" sz="2800" b="1" dirty="0"/>
              <a:t>procedure or </a:t>
            </a:r>
            <a:r>
              <a:rPr lang="en-US" sz="2800" b="1" dirty="0" err="1"/>
              <a:t>Cupar’s</a:t>
            </a:r>
            <a:r>
              <a:rPr lang="en-US" sz="2800" b="1" dirty="0"/>
              <a:t> technique</a:t>
            </a:r>
            <a:r>
              <a:rPr lang="en-US" sz="2800" dirty="0"/>
              <a:t>) after</a:t>
            </a:r>
            <a:br>
              <a:rPr lang="en-US" sz="2800" dirty="0"/>
            </a:br>
            <a:r>
              <a:rPr lang="en-US" sz="2800" dirty="0"/>
              <a:t>extraction of a premolar on either side is most</a:t>
            </a:r>
            <a:br>
              <a:rPr lang="en-US" sz="2800" dirty="0"/>
            </a:br>
            <a:r>
              <a:rPr lang="en-US" sz="2800" dirty="0"/>
              <a:t>commonly performed in maxillary </a:t>
            </a:r>
            <a:r>
              <a:rPr lang="en-US" sz="2800" dirty="0" err="1"/>
              <a:t>prognathism</a:t>
            </a:r>
            <a:r>
              <a:rPr lang="en-US" sz="2800" dirty="0"/>
              <a:t> cases.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3825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4648200" cy="5907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088" y="1552574"/>
            <a:ext cx="4328838" cy="36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11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ORTHOGNATHIC SURGERIES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25963"/>
          </a:xfrm>
        </p:spPr>
        <p:txBody>
          <a:bodyPr>
            <a:noAutofit/>
          </a:bodyPr>
          <a:lstStyle/>
          <a:p>
            <a:r>
              <a:rPr lang="en-US" b="1" dirty="0"/>
              <a:t>ANTEROPOSTERIOR CORRECTION</a:t>
            </a:r>
            <a:br>
              <a:rPr lang="en-US" b="1" dirty="0"/>
            </a:br>
            <a:r>
              <a:rPr lang="en-US" sz="2800" b="1" dirty="0" smtClean="0"/>
              <a:t>Mandibular </a:t>
            </a:r>
            <a:r>
              <a:rPr lang="en-US" sz="2800" b="1" dirty="0"/>
              <a:t>Surgery</a:t>
            </a:r>
            <a:br>
              <a:rPr lang="en-US" sz="2800" b="1" dirty="0"/>
            </a:br>
            <a:r>
              <a:rPr lang="en-US" sz="2800" b="1" i="1" dirty="0" smtClean="0"/>
              <a:t>Advancement</a:t>
            </a:r>
            <a:r>
              <a:rPr lang="en-US" sz="2800" dirty="0"/>
              <a:t> </a:t>
            </a:r>
            <a:r>
              <a:rPr lang="en-US" sz="2800" dirty="0" smtClean="0"/>
              <a:t>&amp; </a:t>
            </a:r>
            <a:r>
              <a:rPr lang="en-US" sz="2800" b="1" i="1" dirty="0" smtClean="0"/>
              <a:t>Setback</a:t>
            </a:r>
          </a:p>
          <a:p>
            <a:r>
              <a:rPr lang="en-US" dirty="0" smtClean="0"/>
              <a:t>Bilateral </a:t>
            </a:r>
            <a:r>
              <a:rPr lang="en-US" dirty="0"/>
              <a:t>sagittal split osteotomy (</a:t>
            </a:r>
            <a:r>
              <a:rPr lang="en-US" dirty="0" smtClean="0"/>
              <a:t>BSSO)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currently the most </a:t>
            </a:r>
            <a:r>
              <a:rPr lang="en-US" dirty="0" smtClean="0"/>
              <a:t>preferred technique </a:t>
            </a:r>
            <a:r>
              <a:rPr lang="en-US" dirty="0"/>
              <a:t>since it can be performed easily intraorally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dirty="0"/>
              <a:t>Anterior segmental </a:t>
            </a:r>
            <a:r>
              <a:rPr lang="en-US" dirty="0" smtClean="0"/>
              <a:t>subapical osteotomy </a:t>
            </a:r>
            <a:r>
              <a:rPr lang="en-US" dirty="0"/>
              <a:t>can be performed if only the </a:t>
            </a:r>
            <a:r>
              <a:rPr lang="en-US" dirty="0" smtClean="0"/>
              <a:t>alveolar segment </a:t>
            </a:r>
            <a:r>
              <a:rPr lang="en-US" dirty="0"/>
              <a:t>needs to be advanced </a:t>
            </a:r>
            <a:r>
              <a:rPr lang="en-US" dirty="0" smtClean="0"/>
              <a:t>or setback without </a:t>
            </a:r>
            <a:r>
              <a:rPr lang="en-US" dirty="0"/>
              <a:t>moving </a:t>
            </a:r>
            <a:r>
              <a:rPr lang="en-US" dirty="0" smtClean="0"/>
              <a:t>the chin-point</a:t>
            </a:r>
            <a:r>
              <a:rPr lang="en-US" dirty="0"/>
              <a:t>.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6882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5257800" cy="6432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981200"/>
            <a:ext cx="3883941" cy="313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50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4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ORTHOGNATHIC SURGERIES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8" y="914400"/>
            <a:ext cx="8937171" cy="4525963"/>
          </a:xfrm>
        </p:spPr>
        <p:txBody>
          <a:bodyPr>
            <a:noAutofit/>
          </a:bodyPr>
          <a:lstStyle/>
          <a:p>
            <a:r>
              <a:rPr lang="en-US" sz="2800" b="1" dirty="0"/>
              <a:t>VERTICAL CORRECTION</a:t>
            </a:r>
            <a:br>
              <a:rPr lang="en-US" sz="2800" b="1" dirty="0"/>
            </a:br>
            <a:r>
              <a:rPr lang="en-US" sz="2800" b="1" dirty="0"/>
              <a:t>Maxillary Surgery</a:t>
            </a:r>
            <a:br>
              <a:rPr lang="en-US" sz="2800" b="1" dirty="0"/>
            </a:br>
            <a:r>
              <a:rPr lang="en-US" sz="2800" dirty="0"/>
              <a:t>Both superior positioning (for long face </a:t>
            </a:r>
            <a:r>
              <a:rPr lang="en-US" sz="2800" dirty="0" smtClean="0"/>
              <a:t>correction)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inferior positioning (for short </a:t>
            </a:r>
            <a:r>
              <a:rPr lang="en-US" sz="2800" dirty="0" smtClean="0"/>
              <a:t>face correction</a:t>
            </a:r>
            <a:r>
              <a:rPr lang="en-US" sz="2800" dirty="0"/>
              <a:t>) can be performed by Le-Fort I down-fracture technique. </a:t>
            </a:r>
            <a:endParaRPr lang="en-US" sz="2800" dirty="0" smtClean="0"/>
          </a:p>
          <a:p>
            <a:r>
              <a:rPr lang="en-US" sz="2800" dirty="0" smtClean="0"/>
              <a:t>Inferior </a:t>
            </a:r>
            <a:r>
              <a:rPr lang="en-US" sz="2800" dirty="0"/>
              <a:t>movements however is </a:t>
            </a:r>
            <a:r>
              <a:rPr lang="en-US" sz="2800" dirty="0" smtClean="0"/>
              <a:t>less stable </a:t>
            </a:r>
            <a:r>
              <a:rPr lang="en-US" sz="2800" dirty="0"/>
              <a:t>and usually require insertion of bone </a:t>
            </a:r>
            <a:r>
              <a:rPr lang="en-US" sz="2800" dirty="0" smtClean="0"/>
              <a:t> </a:t>
            </a:r>
          </a:p>
          <a:p>
            <a:r>
              <a:rPr lang="en-US" sz="2800" b="1" dirty="0" smtClean="0"/>
              <a:t>Mandibular </a:t>
            </a:r>
            <a:r>
              <a:rPr lang="en-US" sz="2800" b="1" dirty="0"/>
              <a:t>Surgery</a:t>
            </a:r>
            <a:br>
              <a:rPr lang="en-US" sz="2800" b="1" dirty="0"/>
            </a:br>
            <a:r>
              <a:rPr lang="en-US" sz="2800" dirty="0"/>
              <a:t>Shortening of vertically excessive mandible should </a:t>
            </a:r>
            <a:r>
              <a:rPr lang="en-US" sz="2800" dirty="0" smtClean="0"/>
              <a:t>be done </a:t>
            </a:r>
            <a:r>
              <a:rPr lang="en-US" sz="2800" dirty="0"/>
              <a:t>by inferior border osteotomy and </a:t>
            </a:r>
            <a:r>
              <a:rPr lang="en-US" sz="2800" dirty="0" smtClean="0"/>
              <a:t>chin augmentation </a:t>
            </a:r>
            <a:r>
              <a:rPr lang="en-US" sz="2800" dirty="0"/>
              <a:t>horizontally. </a:t>
            </a:r>
            <a:endParaRPr lang="en-US" sz="2800" dirty="0" smtClean="0"/>
          </a:p>
          <a:p>
            <a:r>
              <a:rPr lang="en-US" sz="2800" dirty="0" smtClean="0"/>
              <a:t>Elongation </a:t>
            </a:r>
            <a:r>
              <a:rPr lang="en-US" sz="2800" dirty="0"/>
              <a:t>of lower </a:t>
            </a:r>
            <a:r>
              <a:rPr lang="en-US" sz="2800" dirty="0" smtClean="0"/>
              <a:t>facial </a:t>
            </a:r>
            <a:r>
              <a:rPr lang="en-US" sz="2800" dirty="0"/>
              <a:t>height can be done with BSSO, which rotates </a:t>
            </a:r>
            <a:r>
              <a:rPr lang="en-US" sz="2800" dirty="0" smtClean="0"/>
              <a:t>the mandible </a:t>
            </a:r>
            <a:r>
              <a:rPr lang="en-US" sz="2800" dirty="0"/>
              <a:t>down and forward.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800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1106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782471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22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4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ORTHOGNATHIC SURGERIES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8" y="914400"/>
            <a:ext cx="8937171" cy="4525963"/>
          </a:xfrm>
        </p:spPr>
        <p:txBody>
          <a:bodyPr>
            <a:noAutofit/>
          </a:bodyPr>
          <a:lstStyle/>
          <a:p>
            <a:r>
              <a:rPr lang="en-US" b="1" dirty="0"/>
              <a:t>TRANSVERSE CORRECTION</a:t>
            </a:r>
            <a:br>
              <a:rPr lang="en-US" b="1" dirty="0"/>
            </a:br>
            <a:r>
              <a:rPr lang="en-US" sz="2400" b="1" dirty="0"/>
              <a:t>Maxillary Surgery</a:t>
            </a:r>
            <a:br>
              <a:rPr lang="en-US" sz="2400" b="1" dirty="0"/>
            </a:br>
            <a:r>
              <a:rPr lang="en-US" sz="2400" dirty="0"/>
              <a:t>Expansion of maxillary arch is usually performed </a:t>
            </a:r>
            <a:r>
              <a:rPr lang="en-US" sz="2400" dirty="0" smtClean="0"/>
              <a:t>in conjunction </a:t>
            </a:r>
            <a:r>
              <a:rPr lang="en-US" sz="2400" dirty="0"/>
              <a:t>with Le-Fort </a:t>
            </a:r>
            <a:r>
              <a:rPr lang="en-US" sz="2400" dirty="0" smtClean="0"/>
              <a:t>I.</a:t>
            </a:r>
          </a:p>
          <a:p>
            <a:r>
              <a:rPr lang="en-US" sz="2400" dirty="0" smtClean="0"/>
              <a:t>Bone </a:t>
            </a:r>
            <a:r>
              <a:rPr lang="en-US" sz="2400" dirty="0"/>
              <a:t>graft </a:t>
            </a:r>
            <a:r>
              <a:rPr lang="en-US" sz="2400" dirty="0" smtClean="0"/>
              <a:t>is needed </a:t>
            </a:r>
            <a:r>
              <a:rPr lang="en-US" sz="2400" dirty="0"/>
              <a:t>to fill the space created by lateral movement</a:t>
            </a:r>
            <a:br>
              <a:rPr lang="en-US" sz="2400" dirty="0"/>
            </a:br>
            <a:r>
              <a:rPr lang="en-US" sz="2400" dirty="0"/>
              <a:t>of the posterior segments. </a:t>
            </a:r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/>
              <a:t>constriction of the arch </a:t>
            </a:r>
            <a:r>
              <a:rPr lang="en-US" sz="2400" dirty="0" smtClean="0"/>
              <a:t>is required</a:t>
            </a:r>
            <a:r>
              <a:rPr lang="en-US" sz="2400" dirty="0"/>
              <a:t>, bone is removed from the osteotomy </a:t>
            </a:r>
            <a:r>
              <a:rPr lang="en-US" sz="2400" dirty="0" smtClean="0"/>
              <a:t>sites as </a:t>
            </a:r>
            <a:r>
              <a:rPr lang="en-US" sz="2400" dirty="0"/>
              <a:t>determined by pre-surgical planning.</a:t>
            </a:r>
            <a:br>
              <a:rPr lang="en-US" sz="2400" dirty="0"/>
            </a:br>
            <a:r>
              <a:rPr lang="en-US" sz="2400" b="1" dirty="0"/>
              <a:t>Mandibular Surgery</a:t>
            </a:r>
            <a:br>
              <a:rPr lang="en-US" sz="2400" b="1" dirty="0"/>
            </a:br>
            <a:r>
              <a:rPr lang="en-US" sz="2400" dirty="0"/>
              <a:t>Because of the TMJs transverse corrections are difficult in mandible. </a:t>
            </a:r>
            <a:endParaRPr lang="en-US" sz="2400" dirty="0" smtClean="0"/>
          </a:p>
          <a:p>
            <a:r>
              <a:rPr lang="en-US" sz="2400" dirty="0" smtClean="0"/>
              <a:t>Anteriorly</a:t>
            </a:r>
            <a:r>
              <a:rPr lang="en-US" sz="2400" dirty="0"/>
              <a:t>, extraction of a tooth </a:t>
            </a:r>
            <a:r>
              <a:rPr lang="en-US" sz="2400" dirty="0" smtClean="0"/>
              <a:t>and </a:t>
            </a:r>
            <a:r>
              <a:rPr lang="en-US" sz="2400" dirty="0" err="1" smtClean="0"/>
              <a:t>ostectomy</a:t>
            </a:r>
            <a:r>
              <a:rPr lang="en-US" sz="2400" dirty="0" smtClean="0"/>
              <a:t> </a:t>
            </a:r>
            <a:r>
              <a:rPr lang="en-US" sz="2400" dirty="0"/>
              <a:t>can be performed to achieve </a:t>
            </a:r>
            <a:r>
              <a:rPr lang="en-US" sz="2400" dirty="0" smtClean="0"/>
              <a:t>constriction of </a:t>
            </a:r>
            <a:r>
              <a:rPr lang="en-US" sz="2400" dirty="0"/>
              <a:t>the arch. </a:t>
            </a:r>
            <a:endParaRPr lang="en-US" sz="2400" dirty="0" smtClean="0"/>
          </a:p>
          <a:p>
            <a:r>
              <a:rPr lang="en-US" sz="2400" dirty="0" smtClean="0"/>
              <a:t>Expansion </a:t>
            </a:r>
            <a:r>
              <a:rPr lang="en-US" sz="2400" dirty="0"/>
              <a:t>is better done by </a:t>
            </a:r>
            <a:r>
              <a:rPr lang="en-US" sz="2400" dirty="0" smtClean="0"/>
              <a:t>distraction </a:t>
            </a:r>
            <a:r>
              <a:rPr lang="en-US" sz="2400" dirty="0" err="1" smtClean="0"/>
              <a:t>osteogenesis</a:t>
            </a:r>
            <a:r>
              <a:rPr lang="en-US" sz="2400" dirty="0" smtClean="0"/>
              <a:t> </a:t>
            </a:r>
            <a:r>
              <a:rPr lang="en-US" sz="2400" dirty="0"/>
              <a:t>rather than osteotomy.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8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75081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4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ORTHOGNATHIC SURGERIES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8" y="914400"/>
            <a:ext cx="8937171" cy="4525963"/>
          </a:xfrm>
        </p:spPr>
        <p:txBody>
          <a:bodyPr>
            <a:noAutofit/>
          </a:bodyPr>
          <a:lstStyle/>
          <a:p>
            <a:r>
              <a:rPr lang="en-US" sz="2800" b="1" dirty="0"/>
              <a:t>SKELETAL </a:t>
            </a:r>
            <a:r>
              <a:rPr lang="en-US" sz="2800" b="1" dirty="0" smtClean="0"/>
              <a:t>OPEN-BITE CORRECTION </a:t>
            </a:r>
            <a:r>
              <a:rPr lang="en-US" sz="2800" b="1" dirty="0"/>
              <a:t>(APERTOGNATHIA)</a:t>
            </a:r>
            <a:br>
              <a:rPr lang="en-US" sz="2800" b="1" dirty="0"/>
            </a:br>
            <a:r>
              <a:rPr lang="en-US" sz="2800" dirty="0" smtClean="0"/>
              <a:t>Skeletal open-bite commonly </a:t>
            </a:r>
            <a:r>
              <a:rPr lang="en-US" sz="2800" dirty="0"/>
              <a:t>occurs in long-face individuals who </a:t>
            </a:r>
            <a:r>
              <a:rPr lang="en-US" sz="2800" dirty="0" smtClean="0"/>
              <a:t>have vertical </a:t>
            </a:r>
            <a:r>
              <a:rPr lang="en-US" sz="2800" dirty="0"/>
              <a:t>maxillary excess, </a:t>
            </a:r>
            <a:r>
              <a:rPr lang="en-US" sz="2800" dirty="0" err="1" smtClean="0"/>
              <a:t>antero</a:t>
            </a:r>
            <a:r>
              <a:rPr lang="en-US" sz="2800" dirty="0" smtClean="0"/>
              <a:t>-posteriorly deficient mandible </a:t>
            </a:r>
            <a:r>
              <a:rPr lang="en-US" sz="2800" dirty="0"/>
              <a:t>with short ramus </a:t>
            </a:r>
            <a:r>
              <a:rPr lang="en-US" sz="2800" dirty="0" smtClean="0"/>
              <a:t>height.</a:t>
            </a:r>
          </a:p>
          <a:p>
            <a:r>
              <a:rPr lang="en-US" sz="2800" dirty="0" smtClean="0"/>
              <a:t>Le-Fort </a:t>
            </a:r>
            <a:r>
              <a:rPr lang="en-US" sz="2800" dirty="0"/>
              <a:t>I </a:t>
            </a:r>
            <a:r>
              <a:rPr lang="en-US" sz="2800" dirty="0" smtClean="0"/>
              <a:t>down-fracture and </a:t>
            </a:r>
            <a:r>
              <a:rPr lang="en-US" sz="2800" dirty="0"/>
              <a:t>superior repositioning of the maxilla </a:t>
            </a:r>
            <a:r>
              <a:rPr lang="en-US" sz="2800" dirty="0" smtClean="0"/>
              <a:t>especially posteriorly </a:t>
            </a:r>
            <a:r>
              <a:rPr lang="en-US" sz="2800" dirty="0"/>
              <a:t>best treat these patients. </a:t>
            </a:r>
            <a:endParaRPr lang="en-US" sz="2800" dirty="0" smtClean="0"/>
          </a:p>
          <a:p>
            <a:r>
              <a:rPr lang="en-US" sz="2800" dirty="0" smtClean="0"/>
              <a:t>The mandible </a:t>
            </a:r>
            <a:r>
              <a:rPr lang="en-US" sz="2800" dirty="0" err="1" smtClean="0"/>
              <a:t>autorotates</a:t>
            </a:r>
            <a:r>
              <a:rPr lang="en-US" sz="2800" dirty="0" smtClean="0"/>
              <a:t> </a:t>
            </a:r>
            <a:r>
              <a:rPr lang="en-US" sz="2800" dirty="0"/>
              <a:t>upward and forward, which brings </a:t>
            </a:r>
            <a:r>
              <a:rPr lang="en-US" sz="2800" dirty="0" smtClean="0"/>
              <a:t>the chin anteriorly.</a:t>
            </a:r>
            <a:endParaRPr lang="en-US" sz="2800" dirty="0"/>
          </a:p>
          <a:p>
            <a:r>
              <a:rPr lang="en-US" sz="2800" dirty="0" smtClean="0"/>
              <a:t>If </a:t>
            </a:r>
            <a:r>
              <a:rPr lang="en-US" sz="2800" dirty="0"/>
              <a:t>lower teeth interfere with occlusion, </a:t>
            </a:r>
            <a:r>
              <a:rPr lang="en-US" sz="2800" dirty="0" smtClean="0"/>
              <a:t>they can </a:t>
            </a:r>
            <a:r>
              <a:rPr lang="en-US" sz="2800" dirty="0"/>
              <a:t>be intruded </a:t>
            </a:r>
            <a:r>
              <a:rPr lang="en-US" sz="2800" dirty="0" err="1"/>
              <a:t>orthodontically</a:t>
            </a:r>
            <a:r>
              <a:rPr lang="en-US" sz="2800" dirty="0"/>
              <a:t> or anterior segmental</a:t>
            </a:r>
            <a:br>
              <a:rPr lang="en-US" sz="2800" dirty="0"/>
            </a:br>
            <a:r>
              <a:rPr lang="en-US" sz="2800" dirty="0"/>
              <a:t>surgery can be performed to depress this segment.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8298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CONTENTS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3820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smtClean="0"/>
              <a:t>PART I 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Minor Surgical Procedures</a:t>
            </a:r>
          </a:p>
          <a:p>
            <a:pPr lvl="1"/>
            <a:r>
              <a:rPr lang="en-US" dirty="0"/>
              <a:t> 1. </a:t>
            </a:r>
            <a:r>
              <a:rPr lang="en-US" dirty="0" err="1"/>
              <a:t>Frenectomy</a:t>
            </a:r>
            <a:endParaRPr lang="en-US" dirty="0"/>
          </a:p>
          <a:p>
            <a:pPr lvl="1"/>
            <a:r>
              <a:rPr lang="en-US" dirty="0"/>
              <a:t>2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 smtClean="0"/>
              <a:t>Pericision</a:t>
            </a:r>
            <a:endParaRPr lang="en-US" dirty="0" smtClean="0"/>
          </a:p>
          <a:p>
            <a:pPr lvl="1"/>
            <a:r>
              <a:rPr lang="en-US" dirty="0" smtClean="0"/>
              <a:t>3. Extractions</a:t>
            </a:r>
          </a:p>
          <a:p>
            <a:pPr lvl="1"/>
            <a:r>
              <a:rPr lang="en-US" dirty="0"/>
              <a:t>Removal of supernumerary teeth and </a:t>
            </a:r>
            <a:r>
              <a:rPr lang="en-US" dirty="0" err="1" smtClean="0"/>
              <a:t>odontomes</a:t>
            </a:r>
            <a:endParaRPr lang="en-US" dirty="0"/>
          </a:p>
          <a:p>
            <a:pPr lvl="1"/>
            <a:r>
              <a:rPr lang="en-US" dirty="0" smtClean="0"/>
              <a:t> 4. Surgical </a:t>
            </a:r>
            <a:r>
              <a:rPr lang="en-US" dirty="0"/>
              <a:t>exposure of impacted tooth</a:t>
            </a:r>
          </a:p>
          <a:p>
            <a:pPr lvl="1"/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 err="1"/>
              <a:t>Corticotomy</a:t>
            </a:r>
            <a:endParaRPr lang="en-US" dirty="0"/>
          </a:p>
          <a:p>
            <a:pPr lvl="1"/>
            <a:r>
              <a:rPr lang="en-US" dirty="0" smtClean="0"/>
              <a:t>6</a:t>
            </a:r>
            <a:r>
              <a:rPr lang="en-US" dirty="0"/>
              <a:t>. </a:t>
            </a:r>
            <a:r>
              <a:rPr lang="en-US" dirty="0" smtClean="0"/>
              <a:t>Osteotomy for RME</a:t>
            </a:r>
            <a:endParaRPr lang="en-US" dirty="0"/>
          </a:p>
          <a:p>
            <a:pPr lvl="1"/>
            <a:r>
              <a:rPr lang="en-US" dirty="0"/>
              <a:t>7</a:t>
            </a:r>
            <a:r>
              <a:rPr lang="en-US" dirty="0" smtClean="0"/>
              <a:t>. </a:t>
            </a:r>
            <a:r>
              <a:rPr lang="en-US" dirty="0"/>
              <a:t>Orthodontic implants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7943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4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ORTHOGNATHIC SURGERIES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914400"/>
            <a:ext cx="4800602" cy="4525963"/>
          </a:xfrm>
        </p:spPr>
        <p:txBody>
          <a:bodyPr>
            <a:noAutofit/>
          </a:bodyPr>
          <a:lstStyle/>
          <a:p>
            <a:r>
              <a:rPr lang="en-US" b="1" dirty="0"/>
              <a:t>GENIOPLASTY</a:t>
            </a:r>
            <a:br>
              <a:rPr lang="en-US" b="1" dirty="0"/>
            </a:br>
            <a:r>
              <a:rPr lang="en-US" dirty="0"/>
              <a:t>The chin can be moved in all three planes after osteotomy or may be augmented by an </a:t>
            </a:r>
            <a:r>
              <a:rPr lang="en-US" dirty="0" err="1"/>
              <a:t>onlay</a:t>
            </a:r>
            <a:r>
              <a:rPr lang="en-US" dirty="0"/>
              <a:t> </a:t>
            </a:r>
            <a:r>
              <a:rPr lang="en-US" dirty="0" err="1"/>
              <a:t>autograft</a:t>
            </a:r>
            <a:r>
              <a:rPr lang="en-US" dirty="0"/>
              <a:t> </a:t>
            </a:r>
            <a:r>
              <a:rPr lang="en-US" dirty="0" smtClean="0"/>
              <a:t>or allograft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Genioplasty</a:t>
            </a:r>
            <a:r>
              <a:rPr lang="en-US" dirty="0" smtClean="0"/>
              <a:t> </a:t>
            </a:r>
            <a:r>
              <a:rPr lang="en-US" dirty="0"/>
              <a:t>is done to improve results </a:t>
            </a:r>
            <a:r>
              <a:rPr lang="en-US" dirty="0" smtClean="0"/>
              <a:t>of mandibular </a:t>
            </a:r>
            <a:r>
              <a:rPr lang="en-US" dirty="0"/>
              <a:t>advancement or reduction or to </a:t>
            </a:r>
            <a:r>
              <a:rPr lang="en-US" dirty="0" smtClean="0"/>
              <a:t>correct asymmetry</a:t>
            </a:r>
            <a:r>
              <a:rPr lang="en-US" dirty="0"/>
              <a:t>.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295400"/>
            <a:ext cx="380872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03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4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ORTHOGNATHIC SURGERIES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8" y="914400"/>
            <a:ext cx="8937171" cy="4525963"/>
          </a:xfrm>
        </p:spPr>
        <p:txBody>
          <a:bodyPr>
            <a:noAutofit/>
          </a:bodyPr>
          <a:lstStyle/>
          <a:p>
            <a:r>
              <a:rPr lang="en-US" b="1" dirty="0"/>
              <a:t>MALAR AUGMENTATION</a:t>
            </a:r>
            <a:br>
              <a:rPr lang="en-US" b="1" dirty="0"/>
            </a:br>
            <a:r>
              <a:rPr lang="en-US" dirty="0"/>
              <a:t>This is done through the mouth and can give </a:t>
            </a:r>
            <a:r>
              <a:rPr lang="en-US" dirty="0" smtClean="0"/>
              <a:t>added height </a:t>
            </a:r>
            <a:r>
              <a:rPr lang="en-US" dirty="0"/>
              <a:t>and fullness to the cheeks.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allograft </a:t>
            </a:r>
            <a:r>
              <a:rPr lang="en-US" dirty="0" smtClean="0"/>
              <a:t>is normally </a:t>
            </a:r>
            <a:r>
              <a:rPr lang="en-US" dirty="0"/>
              <a:t>inserted after taking impression of face </a:t>
            </a:r>
            <a:r>
              <a:rPr lang="en-US" dirty="0" smtClean="0"/>
              <a:t>and making </a:t>
            </a:r>
            <a:r>
              <a:rPr lang="en-US" dirty="0"/>
              <a:t>a face model into a pocket of soft </a:t>
            </a:r>
            <a:r>
              <a:rPr lang="en-US" dirty="0" smtClean="0"/>
              <a:t>tissue through </a:t>
            </a:r>
            <a:r>
              <a:rPr lang="en-US" dirty="0"/>
              <a:t>an incision in the buccal vestibule which </a:t>
            </a:r>
            <a:r>
              <a:rPr lang="en-US" dirty="0" smtClean="0"/>
              <a:t>is stabilized </a:t>
            </a:r>
            <a:r>
              <a:rPr lang="en-US" dirty="0"/>
              <a:t>with the help of suture, screw or wire.</a:t>
            </a:r>
            <a:br>
              <a:rPr lang="en-US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82817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</a:t>
            </a:r>
            <a:r>
              <a:rPr lang="en-US" b="1" dirty="0"/>
              <a:t>Postsurgical Stabilization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8" y="914400"/>
            <a:ext cx="8937171" cy="4525963"/>
          </a:xfrm>
        </p:spPr>
        <p:txBody>
          <a:bodyPr>
            <a:no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Following </a:t>
            </a:r>
            <a:r>
              <a:rPr lang="en-US" dirty="0"/>
              <a:t>surgery, the skeletal segments need to be immobilized and </a:t>
            </a:r>
            <a:r>
              <a:rPr lang="en-US" dirty="0" smtClean="0"/>
              <a:t>fixed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Conventional </a:t>
            </a:r>
            <a:r>
              <a:rPr lang="en-US" dirty="0"/>
              <a:t>methods of </a:t>
            </a:r>
            <a:r>
              <a:rPr lang="en-US" dirty="0" smtClean="0"/>
              <a:t>fixing include </a:t>
            </a:r>
            <a:r>
              <a:rPr lang="en-US" dirty="0" err="1"/>
              <a:t>maxillomandibular</a:t>
            </a:r>
            <a:r>
              <a:rPr lang="en-US" dirty="0"/>
              <a:t> </a:t>
            </a:r>
            <a:r>
              <a:rPr lang="en-US" dirty="0" smtClean="0"/>
              <a:t>fixation </a:t>
            </a:r>
            <a:r>
              <a:rPr lang="en-US" dirty="0"/>
              <a:t>and </a:t>
            </a:r>
            <a:r>
              <a:rPr lang="en-US" dirty="0" err="1"/>
              <a:t>transosseous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wiring.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maxillomandibular</a:t>
            </a:r>
            <a:r>
              <a:rPr lang="en-US" dirty="0"/>
              <a:t> </a:t>
            </a:r>
            <a:r>
              <a:rPr lang="en-US" dirty="0" smtClean="0"/>
              <a:t>fixation </a:t>
            </a:r>
            <a:r>
              <a:rPr lang="en-US" dirty="0"/>
              <a:t>is maintained</a:t>
            </a:r>
            <a:br>
              <a:rPr lang="en-US" dirty="0"/>
            </a:br>
            <a:r>
              <a:rPr lang="en-US" dirty="0"/>
              <a:t>for 1½–2 months in case of mandibular surgeries. </a:t>
            </a:r>
            <a:endParaRPr lang="en-US" dirty="0" smtClean="0"/>
          </a:p>
          <a:p>
            <a:r>
              <a:rPr lang="en-US" dirty="0" smtClean="0"/>
              <a:t>With</a:t>
            </a:r>
            <a:r>
              <a:rPr lang="en-US" dirty="0"/>
              <a:t> </a:t>
            </a:r>
            <a:r>
              <a:rPr lang="en-US" dirty="0" smtClean="0"/>
              <a:t>Le </a:t>
            </a:r>
            <a:r>
              <a:rPr lang="en-US" dirty="0"/>
              <a:t>Fort I surgeries, healing is rapid and hence jaws </a:t>
            </a:r>
            <a:r>
              <a:rPr lang="en-US" dirty="0" smtClean="0"/>
              <a:t>are mobilized </a:t>
            </a:r>
            <a:r>
              <a:rPr lang="en-US" dirty="0"/>
              <a:t>earlier.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89836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</a:t>
            </a:r>
            <a:r>
              <a:rPr lang="en-US" b="1" dirty="0"/>
              <a:t>Postsurgical </a:t>
            </a:r>
            <a:r>
              <a:rPr lang="en-US" b="1" dirty="0" smtClean="0"/>
              <a:t>Orthodontics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8" y="914400"/>
            <a:ext cx="8937171" cy="4525963"/>
          </a:xfrm>
        </p:spPr>
        <p:txBody>
          <a:bodyPr>
            <a:noAutofit/>
          </a:bodyPr>
          <a:lstStyle/>
          <a:p>
            <a:r>
              <a:rPr lang="en-US" dirty="0"/>
              <a:t>The orthodontist removes the splint and the stabilizing </a:t>
            </a:r>
            <a:r>
              <a:rPr lang="en-US" dirty="0" err="1"/>
              <a:t>archwire</a:t>
            </a:r>
            <a:r>
              <a:rPr lang="en-US" dirty="0"/>
              <a:t> and places the working </a:t>
            </a:r>
            <a:r>
              <a:rPr lang="en-US" dirty="0" err="1"/>
              <a:t>archwires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purpose </a:t>
            </a:r>
            <a:r>
              <a:rPr lang="en-US" dirty="0"/>
              <a:t>of the stabilizing </a:t>
            </a:r>
            <a:r>
              <a:rPr lang="en-US" dirty="0" err="1"/>
              <a:t>archwire</a:t>
            </a:r>
            <a:r>
              <a:rPr lang="en-US" dirty="0"/>
              <a:t> is to hold the </a:t>
            </a:r>
            <a:r>
              <a:rPr lang="en-US" dirty="0" smtClean="0"/>
              <a:t>teeth rigidly, provide </a:t>
            </a:r>
            <a:r>
              <a:rPr lang="en-US" dirty="0"/>
              <a:t>solid occlusion </a:t>
            </a:r>
            <a:r>
              <a:rPr lang="en-US" dirty="0" smtClean="0"/>
              <a:t>and </a:t>
            </a:r>
            <a:r>
              <a:rPr lang="en-US" dirty="0"/>
              <a:t>prevent tooth movement.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can be maintained for 4–5 weeks following </a:t>
            </a:r>
            <a:r>
              <a:rPr lang="en-US" dirty="0" smtClean="0"/>
              <a:t>which the </a:t>
            </a:r>
            <a:r>
              <a:rPr lang="en-US" dirty="0"/>
              <a:t>splint is removed on the same day as the stabilizing </a:t>
            </a:r>
            <a:r>
              <a:rPr lang="en-US" dirty="0" err="1"/>
              <a:t>archwire</a:t>
            </a:r>
            <a:r>
              <a:rPr lang="en-US" dirty="0"/>
              <a:t> is removed and replaced with </a:t>
            </a:r>
            <a:r>
              <a:rPr lang="en-US" dirty="0" smtClean="0"/>
              <a:t>working </a:t>
            </a:r>
            <a:r>
              <a:rPr lang="en-US" dirty="0" err="1" smtClean="0"/>
              <a:t>archwires</a:t>
            </a:r>
            <a:r>
              <a:rPr lang="en-US" sz="1800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84600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</a:t>
            </a:r>
            <a:r>
              <a:rPr lang="en-US" b="1" dirty="0"/>
              <a:t>DISTRACTION OSTEOGENESIS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8" y="914400"/>
            <a:ext cx="8937171" cy="4525963"/>
          </a:xfrm>
        </p:spPr>
        <p:txBody>
          <a:bodyPr>
            <a:noAutofit/>
          </a:bodyPr>
          <a:lstStyle/>
          <a:p>
            <a:r>
              <a:rPr lang="en-US" dirty="0"/>
              <a:t>The technique of bone formation under the inﬂuence </a:t>
            </a:r>
            <a:r>
              <a:rPr lang="en-US" dirty="0" smtClean="0"/>
              <a:t>of tensional </a:t>
            </a:r>
            <a:r>
              <a:rPr lang="en-US" dirty="0"/>
              <a:t>stress is called distraction </a:t>
            </a:r>
            <a:r>
              <a:rPr lang="en-US" dirty="0" err="1"/>
              <a:t>osteogenesis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involves progressive, controlled displacement of </a:t>
            </a:r>
            <a:r>
              <a:rPr lang="en-US" dirty="0" smtClean="0"/>
              <a:t>fractures created </a:t>
            </a:r>
            <a:r>
              <a:rPr lang="en-US" dirty="0"/>
              <a:t>surgically and results in soft tissue and </a:t>
            </a:r>
            <a:r>
              <a:rPr lang="en-US" dirty="0" smtClean="0"/>
              <a:t>bone volume </a:t>
            </a:r>
            <a:r>
              <a:rPr lang="en-US" dirty="0"/>
              <a:t>expansion </a:t>
            </a:r>
            <a:r>
              <a:rPr lang="en-US" dirty="0" smtClean="0"/>
              <a:t>simultaneously.</a:t>
            </a:r>
          </a:p>
          <a:p>
            <a:r>
              <a:rPr lang="en-US" dirty="0"/>
              <a:t>Distraction </a:t>
            </a:r>
            <a:r>
              <a:rPr lang="en-US" dirty="0" err="1" smtClean="0"/>
              <a:t>osteogenesis</a:t>
            </a:r>
            <a:r>
              <a:rPr lang="en-US" dirty="0" smtClean="0"/>
              <a:t> have </a:t>
            </a:r>
            <a:r>
              <a:rPr lang="en-US" dirty="0"/>
              <a:t>increased the treatment alternatives in mild to severe anomalies of </a:t>
            </a:r>
            <a:r>
              <a:rPr lang="en-US" dirty="0" smtClean="0"/>
              <a:t>the craniofacial </a:t>
            </a:r>
            <a:r>
              <a:rPr lang="en-US" dirty="0"/>
              <a:t>skeleton.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99193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</a:t>
            </a:r>
            <a:r>
              <a:rPr lang="en-US" b="1" dirty="0"/>
              <a:t>DISTRACTION OSTEOGENESIS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8" y="914400"/>
            <a:ext cx="8937171" cy="4525963"/>
          </a:xfrm>
        </p:spPr>
        <p:txBody>
          <a:bodyPr>
            <a:noAutofit/>
          </a:bodyPr>
          <a:lstStyle/>
          <a:p>
            <a:r>
              <a:rPr lang="en-US" b="1" dirty="0"/>
              <a:t>Role of Orthodontist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orthodontist’s role in treating distraction</a:t>
            </a:r>
            <a:br>
              <a:rPr lang="en-US" dirty="0"/>
            </a:br>
            <a:r>
              <a:rPr lang="en-US" dirty="0" err="1"/>
              <a:t>osteogenesis</a:t>
            </a:r>
            <a:r>
              <a:rPr lang="en-US" dirty="0"/>
              <a:t> undergoes three phases:</a:t>
            </a:r>
            <a:br>
              <a:rPr lang="en-US" dirty="0"/>
            </a:br>
            <a:r>
              <a:rPr lang="en-US" b="1" dirty="0"/>
              <a:t>1. </a:t>
            </a:r>
            <a:r>
              <a:rPr lang="en-US" dirty="0"/>
              <a:t>Planning the pretreatment for distraction and orthodontic preparation</a:t>
            </a:r>
            <a:br>
              <a:rPr lang="en-US" dirty="0"/>
            </a:br>
            <a:r>
              <a:rPr lang="en-US" b="1" dirty="0"/>
              <a:t>2. </a:t>
            </a:r>
            <a:r>
              <a:rPr lang="en-US" dirty="0"/>
              <a:t>Orthodontic and/or orthopedic therapy during distraction and consolidation</a:t>
            </a:r>
            <a:br>
              <a:rPr lang="en-US" dirty="0"/>
            </a:br>
            <a:r>
              <a:rPr lang="en-US" b="1" dirty="0"/>
              <a:t>3. </a:t>
            </a:r>
            <a:r>
              <a:rPr lang="en-US" dirty="0" err="1"/>
              <a:t>Postconsolidation</a:t>
            </a:r>
            <a:r>
              <a:rPr lang="en-US" dirty="0"/>
              <a:t> orthodontic/orthopedic management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02751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</a:t>
            </a:r>
            <a:r>
              <a:rPr lang="en-US" b="1" dirty="0"/>
              <a:t>DISTRACTION OSTEOGENESIS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14400"/>
            <a:ext cx="9372600" cy="4525963"/>
          </a:xfrm>
        </p:spPr>
        <p:txBody>
          <a:bodyPr>
            <a:noAutofit/>
          </a:bodyPr>
          <a:lstStyle/>
          <a:p>
            <a:r>
              <a:rPr lang="en-US" sz="2800" b="1" i="1" dirty="0" err="1"/>
              <a:t>Predistraction</a:t>
            </a:r>
            <a:r>
              <a:rPr lang="en-US" sz="2800" b="1" i="1" dirty="0"/>
              <a:t> Orthodontics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2800" dirty="0"/>
              <a:t>Orthodontic appliances are chosen and </a:t>
            </a:r>
            <a:r>
              <a:rPr lang="en-US" sz="2800" dirty="0" smtClean="0"/>
              <a:t>treatment consistent </a:t>
            </a:r>
            <a:r>
              <a:rPr lang="en-US" sz="2800" dirty="0"/>
              <a:t>with overall goals of distraction plan </a:t>
            </a:r>
            <a:r>
              <a:rPr lang="en-US" sz="2800" dirty="0" smtClean="0"/>
              <a:t>is begun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i="1" dirty="0" smtClean="0"/>
              <a:t>The distraction stabilization appliances </a:t>
            </a:r>
            <a:r>
              <a:rPr lang="en-US" sz="2800" dirty="0" smtClean="0"/>
              <a:t>consist of a</a:t>
            </a:r>
            <a:br>
              <a:rPr lang="en-US" sz="2800" dirty="0" smtClean="0"/>
            </a:br>
            <a:r>
              <a:rPr lang="en-US" sz="2800" dirty="0" smtClean="0"/>
              <a:t>banded maxillary expansion appliance and a mandibular lingual holding arch, attached to two bands on each</a:t>
            </a:r>
            <a:br>
              <a:rPr lang="en-US" sz="2800" dirty="0" smtClean="0"/>
            </a:br>
            <a:r>
              <a:rPr lang="en-US" sz="2800" dirty="0" smtClean="0"/>
              <a:t>side.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2800" dirty="0" smtClean="0"/>
              <a:t>The </a:t>
            </a:r>
            <a:r>
              <a:rPr lang="en-US" sz="2800" dirty="0"/>
              <a:t>teeth should be moved to ideal positions relative to its basal bone such that the existing dental compensations do not compromise an ideal </a:t>
            </a:r>
            <a:r>
              <a:rPr lang="en-US" sz="2800" dirty="0" err="1"/>
              <a:t>maxillomandibular</a:t>
            </a:r>
            <a:r>
              <a:rPr lang="en-US" sz="2800" dirty="0"/>
              <a:t> skeletal relationship</a:t>
            </a:r>
            <a:r>
              <a:rPr lang="en-US" sz="1800" dirty="0"/>
              <a:t>.</a:t>
            </a:r>
            <a:r>
              <a:rPr lang="en-US" sz="1100" dirty="0"/>
              <a:t> </a:t>
            </a:r>
          </a:p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1244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7381" cy="44179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34" y="533400"/>
            <a:ext cx="8142111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67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</a:t>
            </a:r>
            <a:r>
              <a:rPr lang="en-US" b="1" dirty="0"/>
              <a:t>DISTRACTION OSTEOGENESIS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14400"/>
            <a:ext cx="4648200" cy="4525963"/>
          </a:xfrm>
        </p:spPr>
        <p:txBody>
          <a:bodyPr>
            <a:noAutofit/>
          </a:bodyPr>
          <a:lstStyle/>
          <a:p>
            <a:r>
              <a:rPr lang="en-US" b="1" dirty="0"/>
              <a:t>Distraction Procedure</a:t>
            </a:r>
            <a:br>
              <a:rPr lang="en-US" b="1" dirty="0"/>
            </a:br>
            <a:r>
              <a:rPr lang="en-US" dirty="0"/>
              <a:t>The distraction procedure involves three steps:</a:t>
            </a:r>
            <a:br>
              <a:rPr lang="en-US" dirty="0"/>
            </a:br>
            <a:r>
              <a:rPr lang="en-US" b="1" dirty="0"/>
              <a:t>1. </a:t>
            </a:r>
            <a:r>
              <a:rPr lang="en-US" dirty="0"/>
              <a:t>Mobilization of bones</a:t>
            </a:r>
            <a:br>
              <a:rPr lang="en-US" dirty="0"/>
            </a:br>
            <a:r>
              <a:rPr lang="en-US" b="1" dirty="0"/>
              <a:t>2. </a:t>
            </a:r>
            <a:r>
              <a:rPr lang="en-US" dirty="0"/>
              <a:t>Transport of mobilized bone in the required direction by means of the distraction of devices</a:t>
            </a:r>
            <a:br>
              <a:rPr lang="en-US" dirty="0"/>
            </a:br>
            <a:r>
              <a:rPr lang="en-US" b="1" dirty="0"/>
              <a:t>3. </a:t>
            </a:r>
            <a:r>
              <a:rPr lang="en-US" dirty="0"/>
              <a:t>Fixation of the healthy segments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3000"/>
            <a:ext cx="4412093" cy="514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859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</a:t>
            </a:r>
            <a:r>
              <a:rPr lang="en-US" b="1" dirty="0"/>
              <a:t>DISTRACTION OSTEOGENESIS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8" y="914400"/>
            <a:ext cx="8937171" cy="4525963"/>
          </a:xfrm>
        </p:spPr>
        <p:txBody>
          <a:bodyPr>
            <a:noAutofit/>
          </a:bodyPr>
          <a:lstStyle/>
          <a:p>
            <a:r>
              <a:rPr lang="en-US" dirty="0"/>
              <a:t>Four </a:t>
            </a:r>
            <a:r>
              <a:rPr lang="en-US" dirty="0" smtClean="0"/>
              <a:t>inﬂuences that </a:t>
            </a:r>
            <a:r>
              <a:rPr lang="en-US" dirty="0"/>
              <a:t>are presumed to affect the observed vector </a:t>
            </a:r>
            <a:r>
              <a:rPr lang="en-US" dirty="0" smtClean="0"/>
              <a:t>during the </a:t>
            </a:r>
            <a:r>
              <a:rPr lang="en-US" dirty="0"/>
              <a:t>distraction phase are the following:</a:t>
            </a:r>
            <a:br>
              <a:rPr lang="en-US" dirty="0"/>
            </a:br>
            <a:r>
              <a:rPr lang="en-US" b="1" dirty="0"/>
              <a:t>1. </a:t>
            </a:r>
            <a:r>
              <a:rPr lang="en-US" dirty="0"/>
              <a:t>The unique biomechanical characteristics of the selected distraction device</a:t>
            </a:r>
            <a:br>
              <a:rPr lang="en-US" dirty="0"/>
            </a:br>
            <a:r>
              <a:rPr lang="en-US" b="1" dirty="0"/>
              <a:t>2. </a:t>
            </a:r>
            <a:r>
              <a:rPr lang="en-US" dirty="0"/>
              <a:t>Orientation of the distraction device to the mandibular anatomy</a:t>
            </a:r>
            <a:br>
              <a:rPr lang="en-US" dirty="0"/>
            </a:br>
            <a:r>
              <a:rPr lang="en-US" b="1" dirty="0"/>
              <a:t>3. </a:t>
            </a:r>
            <a:r>
              <a:rPr lang="en-US" dirty="0"/>
              <a:t>Neuromuscular inﬂuence</a:t>
            </a:r>
            <a:br>
              <a:rPr lang="en-US" dirty="0"/>
            </a:br>
            <a:r>
              <a:rPr lang="en-US" b="1" dirty="0"/>
              <a:t>4. </a:t>
            </a:r>
            <a:r>
              <a:rPr lang="en-US" dirty="0"/>
              <a:t>Externally exerted forces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71235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2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CONTENTS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1265237"/>
            <a:ext cx="83820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smtClean="0"/>
              <a:t>PART II</a:t>
            </a:r>
          </a:p>
          <a:p>
            <a:r>
              <a:rPr lang="en-US" dirty="0"/>
              <a:t>1. Resections/</a:t>
            </a:r>
            <a:r>
              <a:rPr lang="en-US" dirty="0" err="1"/>
              <a:t>orthognathic</a:t>
            </a:r>
            <a:r>
              <a:rPr lang="en-US" dirty="0"/>
              <a:t> surgeries</a:t>
            </a:r>
          </a:p>
          <a:p>
            <a:r>
              <a:rPr lang="en-US" dirty="0"/>
              <a:t>2. Cosmetic surgeries</a:t>
            </a:r>
          </a:p>
          <a:p>
            <a:r>
              <a:rPr lang="en-US" dirty="0"/>
              <a:t>3. Cleft lip and palate surgery</a:t>
            </a:r>
          </a:p>
          <a:p>
            <a:r>
              <a:rPr lang="en-US" dirty="0"/>
              <a:t>4. Surgically assisted rapid maxillary expansion</a:t>
            </a:r>
          </a:p>
          <a:p>
            <a:r>
              <a:rPr lang="en-US" dirty="0"/>
              <a:t>5. Distraction </a:t>
            </a:r>
            <a:r>
              <a:rPr lang="en-US" dirty="0" err="1"/>
              <a:t>osteogenesis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5693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</a:t>
            </a:r>
            <a:r>
              <a:rPr lang="en-US" b="1" dirty="0"/>
              <a:t>DISTRACTION OSTEOGENESIS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8" y="914400"/>
            <a:ext cx="8937171" cy="4525963"/>
          </a:xfrm>
        </p:spPr>
        <p:txBody>
          <a:bodyPr>
            <a:noAutofit/>
          </a:bodyPr>
          <a:lstStyle/>
          <a:p>
            <a:r>
              <a:rPr lang="en-US" b="1" i="1" dirty="0" err="1"/>
              <a:t>Postdistraction</a:t>
            </a:r>
            <a:r>
              <a:rPr lang="en-US" b="1" i="1" dirty="0"/>
              <a:t> Orthodontics</a:t>
            </a:r>
            <a:br>
              <a:rPr lang="en-US" b="1" i="1" dirty="0"/>
            </a:br>
            <a:r>
              <a:rPr lang="en-US" dirty="0"/>
              <a:t>After consolidation, the distraction device is </a:t>
            </a:r>
            <a:r>
              <a:rPr lang="en-US" dirty="0" smtClean="0"/>
              <a:t>removed and </a:t>
            </a:r>
            <a:r>
              <a:rPr lang="en-US" dirty="0"/>
              <a:t>the tooth-bearing segment of the mandible </a:t>
            </a:r>
            <a:r>
              <a:rPr lang="en-US" dirty="0" smtClean="0"/>
              <a:t>derives its </a:t>
            </a:r>
            <a:r>
              <a:rPr lang="en-US" dirty="0"/>
              <a:t>support from the new bone that was </a:t>
            </a:r>
            <a:r>
              <a:rPr lang="en-US" dirty="0" smtClean="0"/>
              <a:t>generated across </a:t>
            </a:r>
            <a:r>
              <a:rPr lang="en-US" dirty="0"/>
              <a:t>the distraction gap. </a:t>
            </a:r>
            <a:endParaRPr lang="en-US" dirty="0" smtClean="0"/>
          </a:p>
          <a:p>
            <a:r>
              <a:rPr lang="en-US" dirty="0" err="1" smtClean="0"/>
              <a:t>Postdistraction</a:t>
            </a:r>
            <a:r>
              <a:rPr lang="en-US" dirty="0" smtClean="0"/>
              <a:t> orthodontics/ orthopedics </a:t>
            </a:r>
            <a:r>
              <a:rPr lang="en-US" dirty="0"/>
              <a:t>is instituted at this time to accomplish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original </a:t>
            </a:r>
            <a:r>
              <a:rPr lang="en-US" dirty="0"/>
              <a:t>treatment goals.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growing children, the orthodontic treatment should consider </a:t>
            </a:r>
            <a:r>
              <a:rPr lang="en-US"/>
              <a:t>future </a:t>
            </a:r>
            <a:r>
              <a:rPr lang="en-US" smtClean="0"/>
              <a:t>distraction or </a:t>
            </a:r>
            <a:r>
              <a:rPr lang="en-US" dirty="0" err="1"/>
              <a:t>orthognathic</a:t>
            </a:r>
            <a:r>
              <a:rPr lang="en-US" dirty="0"/>
              <a:t> surgery.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17902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304" y="1303981"/>
            <a:ext cx="6673174" cy="117053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675814"/>
            <a:ext cx="8991600" cy="3877386"/>
          </a:xfrm>
        </p:spPr>
        <p:txBody>
          <a:bodyPr>
            <a:normAutofit fontScale="70000" lnSpcReduction="20000"/>
          </a:bodyPr>
          <a:lstStyle/>
          <a:p>
            <a:r>
              <a:rPr lang="en-US" sz="3450" dirty="0"/>
              <a:t>Textbook of Orthodontics – </a:t>
            </a:r>
            <a:r>
              <a:rPr lang="en-US" sz="3450" dirty="0" err="1"/>
              <a:t>Gurkeerat</a:t>
            </a:r>
            <a:r>
              <a:rPr lang="en-US" sz="3450" dirty="0"/>
              <a:t> Singh, </a:t>
            </a:r>
            <a:r>
              <a:rPr lang="en-US" sz="3450" dirty="0" err="1"/>
              <a:t>Jaypee</a:t>
            </a:r>
            <a:r>
              <a:rPr lang="en-US" sz="3450" dirty="0"/>
              <a:t> Brothers; 2</a:t>
            </a:r>
            <a:r>
              <a:rPr lang="en-US" sz="3450" baseline="30000" dirty="0"/>
              <a:t>nd</a:t>
            </a:r>
            <a:r>
              <a:rPr lang="en-US" sz="3450" dirty="0"/>
              <a:t> Edition </a:t>
            </a:r>
          </a:p>
          <a:p>
            <a:r>
              <a:rPr lang="en-US" sz="3450" dirty="0"/>
              <a:t>Orthodontics – The Art and Science, S.I </a:t>
            </a:r>
            <a:r>
              <a:rPr lang="en-US" sz="3450" dirty="0" err="1"/>
              <a:t>Bhalajhi</a:t>
            </a:r>
            <a:r>
              <a:rPr lang="en-US" sz="3450" dirty="0"/>
              <a:t>, </a:t>
            </a:r>
            <a:r>
              <a:rPr lang="en-US" sz="3450" dirty="0" err="1"/>
              <a:t>AryaMedi</a:t>
            </a:r>
            <a:r>
              <a:rPr lang="en-US" sz="3450" dirty="0"/>
              <a:t> Publishing; 7</a:t>
            </a:r>
            <a:r>
              <a:rPr lang="en-US" sz="3450" baseline="30000" dirty="0"/>
              <a:t>th</a:t>
            </a:r>
            <a:r>
              <a:rPr lang="en-US" sz="3450" dirty="0"/>
              <a:t> Edition</a:t>
            </a:r>
          </a:p>
          <a:p>
            <a:r>
              <a:rPr lang="en-US" sz="3450" dirty="0"/>
              <a:t>Textbook of Orthodontics – Sridhar </a:t>
            </a:r>
            <a:r>
              <a:rPr lang="en-US" sz="3450" dirty="0" err="1"/>
              <a:t>Premkumar</a:t>
            </a:r>
            <a:r>
              <a:rPr lang="en-US" sz="3450" dirty="0"/>
              <a:t>, Elsevier; 1</a:t>
            </a:r>
            <a:r>
              <a:rPr lang="en-US" sz="3450" baseline="30000" dirty="0"/>
              <a:t>st</a:t>
            </a:r>
            <a:r>
              <a:rPr lang="en-US" sz="3450" dirty="0"/>
              <a:t> Edition</a:t>
            </a:r>
          </a:p>
          <a:p>
            <a:r>
              <a:rPr lang="en-US" sz="3450" dirty="0"/>
              <a:t>Orthodontics: Diagnosis and Management of Malocclusion and </a:t>
            </a:r>
            <a:r>
              <a:rPr lang="en-US" sz="3450" dirty="0" err="1"/>
              <a:t>Dentofacial</a:t>
            </a:r>
            <a:r>
              <a:rPr lang="en-US" sz="3450" dirty="0"/>
              <a:t> Deformities – O.P </a:t>
            </a:r>
            <a:r>
              <a:rPr lang="en-US" sz="3450" dirty="0" err="1"/>
              <a:t>Kharbanda</a:t>
            </a:r>
            <a:r>
              <a:rPr lang="en-US" sz="3450" dirty="0"/>
              <a:t>, Elsevier; 1</a:t>
            </a:r>
            <a:r>
              <a:rPr lang="en-US" sz="3450" baseline="30000" dirty="0"/>
              <a:t>st</a:t>
            </a:r>
            <a:r>
              <a:rPr lang="en-US" sz="3450" dirty="0"/>
              <a:t> Edition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64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1031422"/>
            <a:ext cx="7886700" cy="109384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774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610600" cy="4525963"/>
          </a:xfrm>
        </p:spPr>
        <p:txBody>
          <a:bodyPr>
            <a:noAutofit/>
          </a:bodyPr>
          <a:lstStyle/>
          <a:p>
            <a:r>
              <a:rPr lang="en-US" sz="2800" dirty="0" err="1"/>
              <a:t>Orthognathic</a:t>
            </a:r>
            <a:r>
              <a:rPr lang="en-US" sz="2800" dirty="0"/>
              <a:t> surgery is the surgical correction of</a:t>
            </a:r>
            <a:br>
              <a:rPr lang="en-US" sz="2800" dirty="0"/>
            </a:br>
            <a:r>
              <a:rPr lang="en-US" sz="2800" dirty="0"/>
              <a:t>skeletal anomalies or malformations involving the</a:t>
            </a:r>
            <a:br>
              <a:rPr lang="en-US" sz="2800" dirty="0"/>
            </a:br>
            <a:r>
              <a:rPr lang="en-US" sz="2800" dirty="0"/>
              <a:t>mandible or the maxilla. </a:t>
            </a:r>
            <a:endParaRPr lang="en-US" sz="2800" dirty="0" smtClean="0"/>
          </a:p>
          <a:p>
            <a:r>
              <a:rPr lang="en-US" sz="2800" dirty="0" err="1" smtClean="0"/>
              <a:t>Orthognathic</a:t>
            </a:r>
            <a:r>
              <a:rPr lang="en-US" sz="2800" dirty="0" smtClean="0"/>
              <a:t> </a:t>
            </a:r>
            <a:r>
              <a:rPr lang="en-US" sz="2800" dirty="0"/>
              <a:t>surgery is </a:t>
            </a:r>
            <a:r>
              <a:rPr lang="en-US" sz="2800" dirty="0" smtClean="0"/>
              <a:t>also called </a:t>
            </a:r>
            <a:r>
              <a:rPr lang="en-US" sz="2800" dirty="0"/>
              <a:t>surgical orthodontics because, just as </a:t>
            </a:r>
            <a:r>
              <a:rPr lang="en-US" sz="2800" dirty="0" smtClean="0"/>
              <a:t>an orthodontist </a:t>
            </a:r>
            <a:r>
              <a:rPr lang="en-US" sz="2800" dirty="0"/>
              <a:t>repositions teeth, an oral and maxillofacial surgeon uses </a:t>
            </a:r>
            <a:r>
              <a:rPr lang="en-US" sz="2800" dirty="0" err="1"/>
              <a:t>orthognathic</a:t>
            </a:r>
            <a:r>
              <a:rPr lang="en-US" sz="2800" dirty="0"/>
              <a:t> surgery to </a:t>
            </a:r>
            <a:r>
              <a:rPr lang="en-US" sz="2800" dirty="0" smtClean="0"/>
              <a:t>reposition whole </a:t>
            </a:r>
            <a:r>
              <a:rPr lang="en-US" sz="2800" dirty="0"/>
              <a:t>or part of one or both jaws. </a:t>
            </a:r>
            <a:endParaRPr lang="en-US" sz="2800" dirty="0" smtClean="0"/>
          </a:p>
          <a:p>
            <a:r>
              <a:rPr lang="en-US" sz="2800" dirty="0" smtClean="0"/>
              <a:t>Because moving the </a:t>
            </a:r>
            <a:r>
              <a:rPr lang="en-US" sz="2800" dirty="0"/>
              <a:t>jaws also moves the teeth, </a:t>
            </a:r>
            <a:r>
              <a:rPr lang="en-US" sz="2800" dirty="0" err="1"/>
              <a:t>orthognathic</a:t>
            </a:r>
            <a:r>
              <a:rPr lang="en-US" sz="2800" dirty="0"/>
              <a:t> surgery </a:t>
            </a:r>
            <a:r>
              <a:rPr lang="en-US" sz="2800" dirty="0" smtClean="0"/>
              <a:t>is performed </a:t>
            </a:r>
            <a:r>
              <a:rPr lang="en-US" sz="2800" dirty="0"/>
              <a:t>in conjunction with orthodontics so </a:t>
            </a:r>
            <a:r>
              <a:rPr lang="en-US" sz="2800" dirty="0" smtClean="0"/>
              <a:t>that the </a:t>
            </a:r>
            <a:r>
              <a:rPr lang="en-US" sz="2800" dirty="0"/>
              <a:t>teeth are in proper position after surgery. 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4847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INDICATION FOR ORTHOGNATHIC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indication for surgery is a problem too severe </a:t>
            </a:r>
            <a:r>
              <a:rPr lang="en-US" dirty="0" smtClean="0"/>
              <a:t>for orthodontics </a:t>
            </a:r>
            <a:r>
              <a:rPr lang="en-US" dirty="0"/>
              <a:t>alone.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limits of orthodontic </a:t>
            </a:r>
            <a:r>
              <a:rPr lang="en-US" dirty="0" smtClean="0"/>
              <a:t>treatment can </a:t>
            </a:r>
            <a:r>
              <a:rPr lang="en-US" dirty="0"/>
              <a:t>be determined somewhat by the “envelope of</a:t>
            </a:r>
            <a:br>
              <a:rPr lang="en-US" dirty="0"/>
            </a:br>
            <a:r>
              <a:rPr lang="en-US" dirty="0"/>
              <a:t>discrepancy”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4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INDICATION FOR ORTHOGNATHIC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ABNORMALITIES OF THE MAXILLARY BASE</a:t>
            </a:r>
            <a:br>
              <a:rPr lang="en-US" b="1" dirty="0"/>
            </a:br>
            <a:r>
              <a:rPr lang="en-US" b="1" dirty="0"/>
              <a:t>Maxillary </a:t>
            </a:r>
            <a:r>
              <a:rPr lang="en-US" b="1" dirty="0" err="1" smtClean="0"/>
              <a:t>Prognathism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 smtClean="0"/>
          </a:p>
          <a:p>
            <a:r>
              <a:rPr lang="en-US" dirty="0" smtClean="0"/>
              <a:t>Maxillary </a:t>
            </a:r>
            <a:r>
              <a:rPr lang="en-US" dirty="0"/>
              <a:t>base may be anteriorly placed </a:t>
            </a:r>
            <a:r>
              <a:rPr lang="en-US" dirty="0" smtClean="0"/>
              <a:t>or </a:t>
            </a:r>
            <a:r>
              <a:rPr lang="en-US" dirty="0"/>
              <a:t>may be large in all </a:t>
            </a:r>
            <a:r>
              <a:rPr lang="en-US" dirty="0" smtClean="0"/>
              <a:t>dimensions.</a:t>
            </a:r>
          </a:p>
          <a:p>
            <a:r>
              <a:rPr lang="en-US" dirty="0" smtClean="0"/>
              <a:t>Maxillary </a:t>
            </a:r>
            <a:r>
              <a:rPr lang="en-US" dirty="0"/>
              <a:t>excess may cause either protrusion of the upper jaw or elongation of the face, </a:t>
            </a:r>
            <a:r>
              <a:rPr lang="en-US" dirty="0" smtClean="0"/>
              <a:t>with downward </a:t>
            </a:r>
            <a:r>
              <a:rPr lang="en-US" dirty="0"/>
              <a:t>displacement of the mandible. </a:t>
            </a:r>
            <a:endParaRPr lang="en-US" dirty="0" smtClean="0"/>
          </a:p>
          <a:p>
            <a:r>
              <a:rPr lang="en-US" dirty="0" smtClean="0"/>
              <a:t>In vertical maxillary </a:t>
            </a:r>
            <a:r>
              <a:rPr lang="en-US" dirty="0"/>
              <a:t>excess, the disfigurement causes a “</a:t>
            </a:r>
            <a:r>
              <a:rPr lang="en-US" dirty="0" smtClean="0"/>
              <a:t>long-face syndrome</a:t>
            </a:r>
            <a:r>
              <a:rPr lang="en-US" dirty="0"/>
              <a:t>” with accompanying distortion of </a:t>
            </a:r>
            <a:r>
              <a:rPr lang="en-US" dirty="0" smtClean="0"/>
              <a:t>facial features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1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954236"/>
            <a:ext cx="4035712" cy="4451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09600"/>
            <a:ext cx="4419600" cy="514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0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INDICATION FOR ORTHOGNATHIC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Autofit/>
          </a:bodyPr>
          <a:lstStyle/>
          <a:p>
            <a:r>
              <a:rPr lang="en-US" sz="2400" b="1" dirty="0"/>
              <a:t>ABNORMALITIES OF THE MAXILLARY </a:t>
            </a:r>
            <a:r>
              <a:rPr lang="en-US" sz="2400" b="1" dirty="0" smtClean="0"/>
              <a:t>BASE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Maxillary </a:t>
            </a:r>
            <a:r>
              <a:rPr lang="en-US" sz="2400" b="1" dirty="0" err="1" smtClean="0"/>
              <a:t>Retrognathism</a:t>
            </a:r>
            <a:endParaRPr lang="en-US" sz="2400" b="1" dirty="0" smtClean="0"/>
          </a:p>
          <a:p>
            <a:r>
              <a:rPr lang="en-US" sz="2400" dirty="0" smtClean="0"/>
              <a:t>Maxillary </a:t>
            </a:r>
            <a:r>
              <a:rPr lang="en-US" sz="2400" dirty="0"/>
              <a:t>base may be posteriorly placed </a:t>
            </a:r>
            <a:r>
              <a:rPr lang="en-US" sz="2400" dirty="0" smtClean="0"/>
              <a:t>or </a:t>
            </a:r>
            <a:r>
              <a:rPr lang="en-US" sz="2400" dirty="0"/>
              <a:t>may be too small in all dimensions</a:t>
            </a:r>
            <a:br>
              <a:rPr lang="en-US" sz="2400" dirty="0"/>
            </a:br>
            <a:r>
              <a:rPr lang="en-US" sz="2400" dirty="0" smtClean="0"/>
              <a:t>There </a:t>
            </a:r>
            <a:r>
              <a:rPr lang="en-US" sz="2400" dirty="0"/>
              <a:t>is a collapse </a:t>
            </a:r>
            <a:r>
              <a:rPr lang="en-US" sz="2400" dirty="0" smtClean="0"/>
              <a:t>of the </a:t>
            </a:r>
            <a:r>
              <a:rPr lang="en-US" sz="2400" dirty="0"/>
              <a:t>normal mid-face supporting structures.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Maxillary </a:t>
            </a:r>
            <a:r>
              <a:rPr lang="en-US" sz="2400" b="1" dirty="0" smtClean="0"/>
              <a:t>Asymmetry</a:t>
            </a:r>
          </a:p>
          <a:p>
            <a:r>
              <a:rPr lang="en-US" sz="2400" dirty="0" smtClean="0"/>
              <a:t>When </a:t>
            </a:r>
            <a:r>
              <a:rPr lang="en-US" sz="2400" dirty="0"/>
              <a:t>the maxillary base is asymmetric in length and</a:t>
            </a:r>
            <a:br>
              <a:rPr lang="en-US" sz="2400" dirty="0"/>
            </a:br>
            <a:r>
              <a:rPr lang="en-US" sz="2400" dirty="0"/>
              <a:t>width, e.g. </a:t>
            </a:r>
            <a:r>
              <a:rPr lang="en-US" sz="2400" dirty="0" err="1"/>
              <a:t>hemifacial</a:t>
            </a:r>
            <a:r>
              <a:rPr lang="en-US" sz="2400" dirty="0"/>
              <a:t> </a:t>
            </a:r>
            <a:r>
              <a:rPr lang="en-US" sz="2400" dirty="0" err="1"/>
              <a:t>microsomia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 smtClean="0"/>
              <a:t>Lateromaxillism</a:t>
            </a:r>
            <a:r>
              <a:rPr lang="en-US" sz="2400" dirty="0"/>
              <a:t> </a:t>
            </a:r>
            <a:r>
              <a:rPr lang="en-US" sz="2400" dirty="0" smtClean="0"/>
              <a:t>may </a:t>
            </a:r>
            <a:r>
              <a:rPr lang="en-US" sz="2400" dirty="0"/>
              <a:t>occur when a normal maxillary base is </a:t>
            </a:r>
            <a:r>
              <a:rPr lang="en-US" sz="2400" dirty="0" smtClean="0"/>
              <a:t>positioned laterally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478683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5773</TotalTime>
  <Words>606</Words>
  <Application>Microsoft Office PowerPoint</Application>
  <PresentationFormat>On-screen Show (4:3)</PresentationFormat>
  <Paragraphs>172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Book Antiqua</vt:lpstr>
      <vt:lpstr>Calibri</vt:lpstr>
      <vt:lpstr>Constantia</vt:lpstr>
      <vt:lpstr>Times New Roman</vt:lpstr>
      <vt:lpstr>Office Theme</vt:lpstr>
      <vt:lpstr>PowerPoint Presentation</vt:lpstr>
      <vt:lpstr>Specific learning Objectives </vt:lpstr>
      <vt:lpstr>CONTENTS</vt:lpstr>
      <vt:lpstr>CONTENTS</vt:lpstr>
      <vt:lpstr>DEFINITION</vt:lpstr>
      <vt:lpstr>INDICATION FOR ORTHOGNATHIC SURGERY</vt:lpstr>
      <vt:lpstr>INDICATION FOR ORTHOGNATHIC SURGERY</vt:lpstr>
      <vt:lpstr>PowerPoint Presentation</vt:lpstr>
      <vt:lpstr>INDICATION FOR ORTHOGNATHIC SURGERY</vt:lpstr>
      <vt:lpstr>INDICATION FOR ORTHOGNATHIC SURGERY</vt:lpstr>
      <vt:lpstr>PowerPoint Presentation</vt:lpstr>
      <vt:lpstr>INDICATION FOR ORTHOGNATHIC SURGERY</vt:lpstr>
      <vt:lpstr>INDICATION FOR ORTHOGNATHIC SURGERY</vt:lpstr>
      <vt:lpstr>PLANNING ORTHOGNATHIC SURGERY</vt:lpstr>
      <vt:lpstr>PLANNING ORTHOGNATHIC SURGERY</vt:lpstr>
      <vt:lpstr>PLANNING ORTHOGNATHIC SURGERY</vt:lpstr>
      <vt:lpstr>PowerPoint Presentation</vt:lpstr>
      <vt:lpstr>PLANNING ORTHOGNATHIC SURGERY</vt:lpstr>
      <vt:lpstr>PLANNING ORTHOGNATHIC SURGERY</vt:lpstr>
      <vt:lpstr>PLANNING ORTHOGNATHIC SURGERY</vt:lpstr>
      <vt:lpstr>PowerPoint Presentation</vt:lpstr>
      <vt:lpstr>ORTHOGNATHIC SURGERIES</vt:lpstr>
      <vt:lpstr>PowerPoint Presentation</vt:lpstr>
      <vt:lpstr>ORTHOGNATHIC SURGERIES</vt:lpstr>
      <vt:lpstr>PowerPoint Presentation</vt:lpstr>
      <vt:lpstr>ORTHOGNATHIC SURGERIES</vt:lpstr>
      <vt:lpstr>PowerPoint Presentation</vt:lpstr>
      <vt:lpstr>ORTHOGNATHIC SURGERIES</vt:lpstr>
      <vt:lpstr>ORTHOGNATHIC SURGERIES</vt:lpstr>
      <vt:lpstr>ORTHOGNATHIC SURGERIES</vt:lpstr>
      <vt:lpstr>ORTHOGNATHIC SURGERIES</vt:lpstr>
      <vt:lpstr> Postsurgical Stabilization </vt:lpstr>
      <vt:lpstr> Postsurgical Orthodontics </vt:lpstr>
      <vt:lpstr> DISTRACTION OSTEOGENESIS  </vt:lpstr>
      <vt:lpstr> DISTRACTION OSTEOGENESIS  </vt:lpstr>
      <vt:lpstr> DISTRACTION OSTEOGENESIS  </vt:lpstr>
      <vt:lpstr>PowerPoint Presentation</vt:lpstr>
      <vt:lpstr> DISTRACTION OSTEOGENESIS  </vt:lpstr>
      <vt:lpstr> DISTRACTION OSTEOGENESIS  </vt:lpstr>
      <vt:lpstr> DISTRACTION OSTEOGENESIS  </vt:lpstr>
      <vt:lpstr>REFERENCES</vt:lpstr>
      <vt:lpstr>Question &amp; Answer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EXCEL</dc:creator>
  <cp:lastModifiedBy>Gaurav Agrawal</cp:lastModifiedBy>
  <cp:revision>111</cp:revision>
  <dcterms:created xsi:type="dcterms:W3CDTF">2018-03-08T04:42:00Z</dcterms:created>
  <dcterms:modified xsi:type="dcterms:W3CDTF">2022-08-29T14:33:30Z</dcterms:modified>
</cp:coreProperties>
</file>